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68" r:id="rId3"/>
    <p:sldMasterId id="2147483680" r:id="rId4"/>
    <p:sldMasterId id="2147483695" r:id="rId5"/>
    <p:sldMasterId id="2147483717" r:id="rId6"/>
    <p:sldMasterId id="2147483687" r:id="rId7"/>
  </p:sldMasterIdLst>
  <p:notesMasterIdLst>
    <p:notesMasterId r:id="rId35"/>
  </p:notesMasterIdLst>
  <p:sldIdLst>
    <p:sldId id="256" r:id="rId8"/>
    <p:sldId id="301" r:id="rId9"/>
    <p:sldId id="303" r:id="rId10"/>
    <p:sldId id="313" r:id="rId11"/>
    <p:sldId id="302" r:id="rId12"/>
    <p:sldId id="287" r:id="rId13"/>
    <p:sldId id="294" r:id="rId14"/>
    <p:sldId id="295" r:id="rId15"/>
    <p:sldId id="288" r:id="rId16"/>
    <p:sldId id="296" r:id="rId17"/>
    <p:sldId id="289" r:id="rId18"/>
    <p:sldId id="297" r:id="rId19"/>
    <p:sldId id="290" r:id="rId20"/>
    <p:sldId id="291" r:id="rId21"/>
    <p:sldId id="298" r:id="rId22"/>
    <p:sldId id="293" r:id="rId23"/>
    <p:sldId id="299" r:id="rId24"/>
    <p:sldId id="306" r:id="rId25"/>
    <p:sldId id="307" r:id="rId26"/>
    <p:sldId id="308" r:id="rId27"/>
    <p:sldId id="281" r:id="rId28"/>
    <p:sldId id="309" r:id="rId29"/>
    <p:sldId id="310" r:id="rId30"/>
    <p:sldId id="311" r:id="rId31"/>
    <p:sldId id="312" r:id="rId32"/>
    <p:sldId id="314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670"/>
    <a:srgbClr val="293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8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4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4AEC-2301-2446-87F9-E85B0433E3C0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A67C-7A6A-FC47-B15D-15DB783BC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08048-600D-47F7-9880-9CBAB205E0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4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- 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B48F-C898-A747-AABF-487DD3DA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93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35F6-8E24-934A-9707-D6061E07DA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3693" y="3602038"/>
            <a:ext cx="9144000" cy="916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09F5-5A10-7B46-9660-9075430A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3693" y="23632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4E1D5E78-B050-5848-BE89-FE02FF463940}" type="datetimeFigureOut">
              <a:rPr lang="en-US" smtClean="0"/>
              <a:pPr/>
              <a:t>3/4/21</a:t>
            </a:fld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9F5562-5475-2644-97AB-B812917F60C2}"/>
              </a:ext>
            </a:extLst>
          </p:cNvPr>
          <p:cNvGrpSpPr/>
          <p:nvPr userDrawn="1"/>
        </p:nvGrpSpPr>
        <p:grpSpPr>
          <a:xfrm>
            <a:off x="1146675" y="4534145"/>
            <a:ext cx="1418978" cy="259958"/>
            <a:chOff x="1146675" y="4534145"/>
            <a:chExt cx="1418978" cy="2599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F00779-E31A-6441-9A0A-85363CBAA54E}"/>
                </a:ext>
              </a:extLst>
            </p:cNvPr>
            <p:cNvSpPr txBox="1"/>
            <p:nvPr userDrawn="1"/>
          </p:nvSpPr>
          <p:spPr>
            <a:xfrm>
              <a:off x="1146675" y="4534145"/>
              <a:ext cx="14189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pc="30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PRESENTED BY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FE3DB4-F699-154E-8759-0D669F04639D}"/>
                </a:ext>
              </a:extLst>
            </p:cNvPr>
            <p:cNvPicPr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1223386" y="4748384"/>
              <a:ext cx="1197864" cy="45719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084DB2-A1FC-4A41-BF03-6D2E85207C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6675" y="4912945"/>
            <a:ext cx="4872037" cy="322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500" b="1" i="0" kern="1200" cap="all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350EB1C-436F-B746-BEBE-6BD723C74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675" y="5193286"/>
            <a:ext cx="4872037" cy="322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975" b="0" i="1" kern="1200" cap="none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639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-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1E8A61-7F95-FC47-8261-25C56A4233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11721"/>
            <a:ext cx="5093676" cy="4174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9E2963-B202-764A-B1A3-F26C7565DB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11338"/>
            <a:ext cx="5257800" cy="417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93AF1D8-2292-7B40-A9B7-16071F255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1503554"/>
            <a:ext cx="853033" cy="1854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4B9296-38ED-214D-970E-FD91789C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795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-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1E8A61-7F95-FC47-8261-25C56A4233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60124" y="1811721"/>
            <a:ext cx="5093676" cy="4174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9E2963-B202-764A-B1A3-F26C7565DB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1" y="1811338"/>
            <a:ext cx="5093676" cy="417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8706A6-FA9B-F749-BBA3-076FFC16C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1503554"/>
            <a:ext cx="853033" cy="1854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6B419C-0F5E-5D4D-BA42-769DF39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5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58CCB1C-9B5B-1044-A967-3B1367FB2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1503554"/>
            <a:ext cx="853033" cy="1854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D30A43-CD0A-F540-8657-FCDC3C4A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2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lide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8048-67CE-1744-BA98-328249D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777"/>
            <a:ext cx="10515600" cy="3915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59828-1C33-A245-A9A8-58E57DADE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87510"/>
            <a:ext cx="10515600" cy="319088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CA02A4-118B-554D-8204-7F9AAE433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2013145"/>
            <a:ext cx="853033" cy="1854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709D22-7294-974F-8324-1F0CF29C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97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lide w/Sub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C426CA-364C-784B-9D7D-3CD4F7E65E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279777"/>
            <a:ext cx="5093676" cy="389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2937AB-D12A-364E-A8B0-BD66DB768F5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60124" y="2279777"/>
            <a:ext cx="5093676" cy="389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236AA8-480A-B04A-8B12-76B2DE7D12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79777"/>
            <a:ext cx="0" cy="38982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7D954A-7BA5-6B4B-8C02-44FA07EF5E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87510"/>
            <a:ext cx="10515600" cy="319088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6AB9F-09D9-164F-9944-56CED9052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2013145"/>
            <a:ext cx="853033" cy="1854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A90F8A1-F071-734F-91B9-57A197B6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54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lide w/Sub -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9E2963-B202-764A-B1A3-F26C7565DB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2279777"/>
            <a:ext cx="6096000" cy="3898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37DEA8-1550-424D-B2D8-D19B65A6AC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279777"/>
            <a:ext cx="5093676" cy="389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2191D61-C92D-0547-90A8-E3770540B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87510"/>
            <a:ext cx="10515600" cy="319088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03DFEC-1D46-DB42-A2E0-F4E28994E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2013145"/>
            <a:ext cx="853033" cy="1854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C68F651-CB3F-0543-ACB8-C6A69B9B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55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lide w/Sub -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458A2C42-3755-A54A-8AF4-42AB5BBEC2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279777"/>
            <a:ext cx="5093676" cy="3898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0B6E01-3E07-0341-AD9E-1AC975F4BB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0126" y="2279777"/>
            <a:ext cx="5093676" cy="389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FE4EEB-F28A-2B44-8519-5C81783A3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87510"/>
            <a:ext cx="10515600" cy="319088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627F65-BDDC-504C-88A0-A1A4C0FAE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2013145"/>
            <a:ext cx="853033" cy="1854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C780AD3-C15C-A149-A88A-45BE0A0E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062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lide w/Sub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807E3-4849-154E-AC3D-5F917C6B7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87510"/>
            <a:ext cx="10515600" cy="319088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C481B8-5C83-8742-8CF4-DA90020E9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2013145"/>
            <a:ext cx="853033" cy="1854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BE3EB1-5174-134A-BAF5-ADD02F59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37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lide w/Sub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5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- 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B48F-C898-A747-AABF-487DD3DA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93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35F6-8E24-934A-9707-D6061E07DA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3693" y="3602038"/>
            <a:ext cx="9144000" cy="9163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09F5-5A10-7B46-9660-9075430A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3693" y="236324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fld id="{4E1D5E78-B050-5848-BE89-FE02FF463940}" type="datetimeFigureOut">
              <a:rPr lang="en-US" smtClean="0"/>
              <a:pPr/>
              <a:t>3/4/21</a:t>
            </a:fld>
            <a:endParaRPr lang="en-US" sz="1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9F5562-5475-2644-97AB-B812917F60C2}"/>
              </a:ext>
            </a:extLst>
          </p:cNvPr>
          <p:cNvGrpSpPr/>
          <p:nvPr userDrawn="1"/>
        </p:nvGrpSpPr>
        <p:grpSpPr>
          <a:xfrm>
            <a:off x="1146675" y="4534145"/>
            <a:ext cx="1418978" cy="259958"/>
            <a:chOff x="1146675" y="4534145"/>
            <a:chExt cx="1418978" cy="2599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F00779-E31A-6441-9A0A-85363CBAA54E}"/>
                </a:ext>
              </a:extLst>
            </p:cNvPr>
            <p:cNvSpPr txBox="1"/>
            <p:nvPr userDrawn="1"/>
          </p:nvSpPr>
          <p:spPr>
            <a:xfrm>
              <a:off x="1146675" y="4534145"/>
              <a:ext cx="14189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spc="30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PRESENTED BY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FE3DB4-F699-154E-8759-0D669F04639D}"/>
                </a:ext>
              </a:extLst>
            </p:cNvPr>
            <p:cNvPicPr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1223386" y="4748384"/>
              <a:ext cx="1197864" cy="45719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084DB2-A1FC-4A41-BF03-6D2E85207C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6675" y="4912945"/>
            <a:ext cx="4872037" cy="322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500" b="1" i="0" kern="1200" cap="all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350EB1C-436F-B746-BEBE-6BD723C74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675" y="5193286"/>
            <a:ext cx="4872037" cy="322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975" b="0" i="1" kern="1200" cap="none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F09FFB0-2281-D64D-B44A-D4F6A88D7A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675" y="5525687"/>
            <a:ext cx="4872037" cy="322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500" b="1" i="0" kern="1200" cap="all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13D3EEA-7455-AB49-915E-A86B696F44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6675" y="5806028"/>
            <a:ext cx="4872037" cy="322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975" b="0" i="1" kern="1200" cap="none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65888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546CC0-92A1-7F41-9B9C-1482F33739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5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stimoni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ACAD-EE9E-904C-BFD2-B8D1ED1A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40080"/>
            <a:ext cx="10515600" cy="3099435"/>
          </a:xfrm>
          <a:prstGeom prst="rect">
            <a:avLst/>
          </a:prstGeom>
        </p:spPr>
        <p:txBody>
          <a:bodyPr anchor="b"/>
          <a:lstStyle>
            <a:lvl1pPr algn="ctr">
              <a:defRPr sz="48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DD7F6D0-7F02-8146-B299-5E34FCEA36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50" y="3985482"/>
            <a:ext cx="10515600" cy="322263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2000" b="1" i="0" kern="1200" cap="all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69578B1-5BCA-F54C-BAB5-69C4F37C9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4265823"/>
            <a:ext cx="10515600" cy="632748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US" sz="1400" b="0" i="1" kern="1200" cap="none" baseline="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1500" b="1" i="0" kern="1200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1500" b="1" i="0" kern="12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E2B73-F78D-5545-A790-B4189CD59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6323" y="488132"/>
            <a:ext cx="1221874" cy="13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.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DAF916-D324-5142-9423-CB5CC4649F75}"/>
              </a:ext>
            </a:extLst>
          </p:cNvPr>
          <p:cNvSpPr txBox="1"/>
          <p:nvPr userDrawn="1"/>
        </p:nvSpPr>
        <p:spPr>
          <a:xfrm>
            <a:off x="3339151" y="2514600"/>
            <a:ext cx="5641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Thank You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36839B4-89A6-F946-9BB4-91CDCC6EE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1987" y="3921114"/>
            <a:ext cx="3495168" cy="13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1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E1E99AF-1F9D-0545-9E66-FA59B9603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8616" y="1850360"/>
            <a:ext cx="7554768" cy="29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Log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B05C6F4-A453-1040-AB3F-C231E12303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1000" y="782380"/>
            <a:ext cx="381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2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Log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416C1B6-8493-4249-816E-BA962687C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40" r="65950"/>
          <a:stretch/>
        </p:blipFill>
        <p:spPr>
          <a:xfrm>
            <a:off x="4309730" y="872386"/>
            <a:ext cx="3572539" cy="48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9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Content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58CCB1C-9B5B-1044-A967-3B1367FB2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1503554"/>
            <a:ext cx="853033" cy="1854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D30A43-CD0A-F540-8657-FCDC3C4A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86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04998-40EA-409E-9373-3197983A9703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Content Slide w/Sub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807E3-4849-154E-AC3D-5F917C6B7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87510"/>
            <a:ext cx="10515600" cy="319088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C481B8-5C83-8742-8CF4-DA90020E9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2013145"/>
            <a:ext cx="853033" cy="1854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BE3EB1-5174-134A-BAF5-ADD02F59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39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Divid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E0-E0C6-6F41-B415-7924A653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6921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E702-5222-AD43-AE91-5AAB6FC1E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893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cap="all" spc="100" baseline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Divider with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EEE0-E0C6-6F41-B415-7924A653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1821"/>
            <a:ext cx="10515600" cy="2689279"/>
          </a:xfrm>
          <a:prstGeom prst="rect">
            <a:avLst/>
          </a:prstGeom>
        </p:spPr>
        <p:txBody>
          <a:bodyPr anchor="b"/>
          <a:lstStyle>
            <a:lvl1pPr>
              <a:defRPr sz="54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71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5B30-DCEE-024D-A0D5-2BDA13AB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18048-67CE-1744-BA98-328249D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21"/>
            <a:ext cx="10515600" cy="4174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FEEFF5-F3FE-E048-966E-8F8046D14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1503554"/>
            <a:ext cx="853033" cy="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C426CA-364C-784B-9D7D-3CD4F7E65E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11721"/>
            <a:ext cx="5093676" cy="4174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2937AB-D12A-364E-A8B0-BD66DB768F5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60124" y="1811721"/>
            <a:ext cx="5093676" cy="41747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236AA8-480A-B04A-8B12-76B2DE7D12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721"/>
            <a:ext cx="0" cy="41747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50A498D-BF60-514B-84E8-91DC5447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10515600" cy="124112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D805BD2-F41D-BE40-8EC6-E3E276A98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92" y="1503554"/>
            <a:ext cx="853033" cy="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1B220A-635D-EB4B-8556-8CB080742493}"/>
              </a:ext>
            </a:extLst>
          </p:cNvPr>
          <p:cNvSpPr txBox="1"/>
          <p:nvPr userDrawn="1"/>
        </p:nvSpPr>
        <p:spPr>
          <a:xfrm>
            <a:off x="369276" y="6215757"/>
            <a:ext cx="478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err="1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metcrusaders.org</a:t>
            </a:r>
            <a:r>
              <a:rPr lang="en-US" sz="1000" b="1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US" sz="1000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© 2020 MET Crusaders.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78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4" r:id="rId3"/>
    <p:sldLayoutId id="2147483725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FBEFB03-0CF2-1E45-ABA4-669F29AD22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6323" y="488132"/>
            <a:ext cx="1221874" cy="1340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8FB0C-DFD6-D847-A553-BFF403C62271}"/>
              </a:ext>
            </a:extLst>
          </p:cNvPr>
          <p:cNvSpPr txBox="1"/>
          <p:nvPr userDrawn="1"/>
        </p:nvSpPr>
        <p:spPr>
          <a:xfrm>
            <a:off x="11137900" y="6262788"/>
            <a:ext cx="684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6C80EB-EA64-1247-9528-DB0C984B8863}" type="slidenum">
              <a:rPr lang="en-US" sz="1000" kern="120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accent3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0C919-9D98-D946-A8E1-9B0B1A5FD412}"/>
              </a:ext>
            </a:extLst>
          </p:cNvPr>
          <p:cNvSpPr txBox="1"/>
          <p:nvPr userDrawn="1"/>
        </p:nvSpPr>
        <p:spPr>
          <a:xfrm>
            <a:off x="369276" y="6215757"/>
            <a:ext cx="478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err="1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metcrusaders.org</a:t>
            </a:r>
            <a:r>
              <a:rPr lang="en-US" sz="1000" b="1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US" sz="1000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© 2020 MET Crusaders.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203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9D81D53-3FDA-4845-95B0-C962974AF5E7}"/>
              </a:ext>
            </a:extLst>
          </p:cNvPr>
          <p:cNvSpPr txBox="1"/>
          <p:nvPr userDrawn="1"/>
        </p:nvSpPr>
        <p:spPr>
          <a:xfrm>
            <a:off x="11137900" y="6262788"/>
            <a:ext cx="684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6C80EB-EA64-1247-9528-DB0C984B8863}" type="slidenum">
              <a:rPr lang="en-US" sz="1000" kern="120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accent3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6AAF0-7B2A-7A4F-B3DF-A32498A6D11E}"/>
              </a:ext>
            </a:extLst>
          </p:cNvPr>
          <p:cNvSpPr txBox="1"/>
          <p:nvPr userDrawn="1"/>
        </p:nvSpPr>
        <p:spPr>
          <a:xfrm>
            <a:off x="369276" y="6215757"/>
            <a:ext cx="478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err="1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metcrusaders.org</a:t>
            </a:r>
            <a:r>
              <a:rPr lang="en-US" sz="1000" b="1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US" sz="1000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© 2020 MET Crusaders.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86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6" r:id="rId3"/>
    <p:sldLayoutId id="2147483679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875FFB-76B5-0E44-99E8-A78D5DF7CE78}"/>
              </a:ext>
            </a:extLst>
          </p:cNvPr>
          <p:cNvSpPr txBox="1"/>
          <p:nvPr userDrawn="1"/>
        </p:nvSpPr>
        <p:spPr>
          <a:xfrm>
            <a:off x="11137900" y="6262788"/>
            <a:ext cx="684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6C80EB-EA64-1247-9528-DB0C984B8863}" type="slidenum">
              <a:rPr lang="en-US" sz="1000" kern="120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accent3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D2EED-7A30-FD4E-8A31-BBAE540A4B2C}"/>
              </a:ext>
            </a:extLst>
          </p:cNvPr>
          <p:cNvSpPr txBox="1"/>
          <p:nvPr userDrawn="1"/>
        </p:nvSpPr>
        <p:spPr>
          <a:xfrm>
            <a:off x="369276" y="6215757"/>
            <a:ext cx="478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err="1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metcrusaders.org</a:t>
            </a:r>
            <a:r>
              <a:rPr lang="en-US" sz="1000" b="1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US" sz="1000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© 2020 MET Crusaders.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13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6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4FAE16-5B34-2B42-A983-EC5C3042D439}"/>
              </a:ext>
            </a:extLst>
          </p:cNvPr>
          <p:cNvSpPr txBox="1"/>
          <p:nvPr userDrawn="1"/>
        </p:nvSpPr>
        <p:spPr>
          <a:xfrm>
            <a:off x="11137900" y="6262788"/>
            <a:ext cx="684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96C80EB-EA64-1247-9528-DB0C984B8863}" type="slidenum">
              <a:rPr lang="en-US" sz="1000" kern="1200" smtClean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pPr algn="r"/>
              <a:t>‹#›</a:t>
            </a:fld>
            <a:endParaRPr lang="en-US" sz="1000" kern="1200" dirty="0">
              <a:solidFill>
                <a:schemeClr val="accent3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00484-B0CF-D441-BF44-C13DF7CBC833}"/>
              </a:ext>
            </a:extLst>
          </p:cNvPr>
          <p:cNvSpPr txBox="1"/>
          <p:nvPr userDrawn="1"/>
        </p:nvSpPr>
        <p:spPr>
          <a:xfrm>
            <a:off x="369276" y="6215757"/>
            <a:ext cx="478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err="1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metcrusaders.org</a:t>
            </a:r>
            <a:r>
              <a:rPr lang="en-US" sz="1000" b="1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US" sz="1000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© 2020 MET Crusaders.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379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D86358-CB54-9A46-A4EF-2DB4786A52E7}"/>
              </a:ext>
            </a:extLst>
          </p:cNvPr>
          <p:cNvSpPr txBox="1"/>
          <p:nvPr userDrawn="1"/>
        </p:nvSpPr>
        <p:spPr>
          <a:xfrm>
            <a:off x="369276" y="6215757"/>
            <a:ext cx="4784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 err="1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metcrusaders.org</a:t>
            </a:r>
            <a:r>
              <a:rPr lang="en-US" sz="1000" b="1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      </a:t>
            </a:r>
            <a:r>
              <a:rPr lang="en-US" sz="1000" kern="1200" dirty="0">
                <a:solidFill>
                  <a:schemeClr val="accent3"/>
                </a:solidFill>
                <a:latin typeface="Century Gothic" panose="020B0502020202020204" pitchFamily="34" charset="0"/>
                <a:ea typeface="+mn-ea"/>
                <a:cs typeface="+mn-cs"/>
              </a:rPr>
              <a:t>© 2020 MET Crusaders.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47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1" r:id="rId2"/>
    <p:sldLayoutId id="2147483722" r:id="rId3"/>
    <p:sldLayoutId id="214748372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DAD9-98F3-4049-9359-9B5E3B71B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92" y="1122363"/>
            <a:ext cx="10192740" cy="2387600"/>
          </a:xfrm>
        </p:spPr>
        <p:txBody>
          <a:bodyPr/>
          <a:lstStyle/>
          <a:p>
            <a:r>
              <a:rPr lang="en-US" sz="4000" dirty="0"/>
              <a:t>Newly approved therapies for METex14 and </a:t>
            </a:r>
            <a:r>
              <a:rPr lang="en-US" sz="4000" dirty="0" err="1"/>
              <a:t>METamp</a:t>
            </a:r>
            <a:r>
              <a:rPr lang="en-US" sz="4000" dirty="0"/>
              <a:t> lung cancers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1F78-9ABE-E54C-B26D-944B6CB7C5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7648" y="4038742"/>
            <a:ext cx="6020297" cy="1845176"/>
          </a:xfrm>
        </p:spPr>
        <p:txBody>
          <a:bodyPr/>
          <a:lstStyle/>
          <a:p>
            <a:pPr indent="0"/>
            <a:r>
              <a:rPr lang="en-US" dirty="0" err="1"/>
              <a:t>Xiuning</a:t>
            </a:r>
            <a:r>
              <a:rPr lang="en-US" dirty="0"/>
              <a:t> le md </a:t>
            </a:r>
            <a:r>
              <a:rPr lang="en-US" dirty="0" err="1"/>
              <a:t>phd</a:t>
            </a:r>
            <a:r>
              <a:rPr lang="en-US" dirty="0"/>
              <a:t> (MD Anderson Cancer Center) </a:t>
            </a:r>
          </a:p>
          <a:p>
            <a:pPr indent="0"/>
            <a:r>
              <a:rPr lang="en-US" dirty="0"/>
              <a:t>Rebecca heist MD mph (Mass general hospital) </a:t>
            </a:r>
          </a:p>
          <a:p>
            <a:pPr indent="0"/>
            <a:r>
              <a:rPr lang="en-US" dirty="0" err="1"/>
              <a:t>andreas</a:t>
            </a:r>
            <a:r>
              <a:rPr lang="en-US" dirty="0"/>
              <a:t> </a:t>
            </a:r>
            <a:r>
              <a:rPr lang="en-US" dirty="0" err="1"/>
              <a:t>saltos</a:t>
            </a:r>
            <a:r>
              <a:rPr lang="en-US" dirty="0"/>
              <a:t> MD (</a:t>
            </a:r>
            <a:r>
              <a:rPr lang="en-US" dirty="0" err="1"/>
              <a:t>moffitt</a:t>
            </a:r>
            <a:r>
              <a:rPr lang="en-US" dirty="0"/>
              <a:t> cancer center) </a:t>
            </a:r>
          </a:p>
          <a:p>
            <a:pPr indent="0"/>
            <a:r>
              <a:rPr lang="en-US" dirty="0"/>
              <a:t>john </a:t>
            </a:r>
            <a:r>
              <a:rPr lang="en-US" dirty="0" err="1"/>
              <a:t>hallick</a:t>
            </a:r>
            <a:r>
              <a:rPr lang="en-US" dirty="0"/>
              <a:t> (MET crusaders)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AD2B7-44F5-6F41-9057-B0546DD75F43}"/>
              </a:ext>
            </a:extLst>
          </p:cNvPr>
          <p:cNvSpPr txBox="1"/>
          <p:nvPr/>
        </p:nvSpPr>
        <p:spPr>
          <a:xfrm>
            <a:off x="0" y="703528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Title Slide – Single Presenter</a:t>
            </a:r>
          </a:p>
        </p:txBody>
      </p:sp>
    </p:spTree>
    <p:extLst>
      <p:ext uri="{BB962C8B-B14F-4D97-AF65-F5344CB8AC3E}">
        <p14:creationId xmlns:p14="http://schemas.microsoft.com/office/powerpoint/2010/main" val="38396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4B24-4AAF-4782-9C67-E70D2896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0"/>
            <a:ext cx="10515600" cy="1241127"/>
          </a:xfrm>
        </p:spPr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 VISION 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CC4DF-7B6F-4FDB-BEF6-BCFBF5356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22"/>
          <a:stretch/>
        </p:blipFill>
        <p:spPr>
          <a:xfrm>
            <a:off x="1313744" y="1611085"/>
            <a:ext cx="9564512" cy="414935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97E6240-E349-4359-900D-C434FD113269}"/>
              </a:ext>
            </a:extLst>
          </p:cNvPr>
          <p:cNvSpPr txBox="1">
            <a:spLocks/>
          </p:cNvSpPr>
          <p:nvPr/>
        </p:nvSpPr>
        <p:spPr bwMode="auto">
          <a:xfrm flipH="1">
            <a:off x="4495135" y="6197600"/>
            <a:ext cx="459064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Paik et al ASCO 2019</a:t>
            </a:r>
          </a:p>
        </p:txBody>
      </p:sp>
    </p:spTree>
    <p:extLst>
      <p:ext uri="{BB962C8B-B14F-4D97-AF65-F5344CB8AC3E}">
        <p14:creationId xmlns:p14="http://schemas.microsoft.com/office/powerpoint/2010/main" val="205612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9844"/>
            <a:ext cx="10515600" cy="1241127"/>
          </a:xfrm>
        </p:spPr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 activity in METex14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76400" y="6272213"/>
            <a:ext cx="10515600" cy="319087"/>
          </a:xfrm>
          <a:prstGeom prst="rect">
            <a:avLst/>
          </a:prstGeom>
        </p:spPr>
        <p:txBody>
          <a:bodyPr/>
          <a:lstStyle/>
          <a:p>
            <a:r>
              <a:rPr lang="en-US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Bladt</a:t>
            </a: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CCR 2013; Paik et al NEJM 2020; Paik et al WCLC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01" y="1522845"/>
            <a:ext cx="5694667" cy="417158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5E73A76-0573-40FC-B37D-66FD0701177B}"/>
              </a:ext>
            </a:extLst>
          </p:cNvPr>
          <p:cNvSpPr txBox="1">
            <a:spLocks/>
          </p:cNvSpPr>
          <p:nvPr/>
        </p:nvSpPr>
        <p:spPr bwMode="auto">
          <a:xfrm>
            <a:off x="5157604" y="3547156"/>
            <a:ext cx="2540000" cy="4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46%</a:t>
            </a:r>
          </a:p>
          <a:p>
            <a:pPr>
              <a:defRPr/>
            </a:pP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mPFS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8.5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0F4F8-F8A3-4D7C-AD34-E086219D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5" y="2788228"/>
            <a:ext cx="1955972" cy="1241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06FE6-1D9D-4FFE-8EFC-E6441BA54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943" y="2090737"/>
            <a:ext cx="37338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1383-AF96-4C79-AF7D-DAE24C3A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04" y="-95828"/>
            <a:ext cx="11184924" cy="1241127"/>
          </a:xfrm>
        </p:spPr>
        <p:txBody>
          <a:bodyPr/>
          <a:lstStyle/>
          <a:p>
            <a:r>
              <a:rPr lang="en-US" dirty="0"/>
              <a:t>Capmatinib Geometry mono-1 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EAC7E-DC65-4556-B127-7F130D868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55" y="1688996"/>
            <a:ext cx="8308622" cy="435153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798A36-AC22-4FAB-AFAB-B637F845627E}"/>
              </a:ext>
            </a:extLst>
          </p:cNvPr>
          <p:cNvSpPr txBox="1">
            <a:spLocks/>
          </p:cNvSpPr>
          <p:nvPr/>
        </p:nvSpPr>
        <p:spPr>
          <a:xfrm>
            <a:off x="4586515" y="6187001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/>
              <a:t>Wolf et al NEJM 2020</a:t>
            </a:r>
          </a:p>
        </p:txBody>
      </p:sp>
    </p:spTree>
    <p:extLst>
      <p:ext uri="{BB962C8B-B14F-4D97-AF65-F5344CB8AC3E}">
        <p14:creationId xmlns:p14="http://schemas.microsoft.com/office/powerpoint/2010/main" val="269217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1083-BEF0-47EE-8CFB-96686E8A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8185"/>
            <a:ext cx="10515600" cy="1241127"/>
          </a:xfrm>
        </p:spPr>
        <p:txBody>
          <a:bodyPr/>
          <a:lstStyle/>
          <a:p>
            <a:r>
              <a:rPr lang="en-US" dirty="0" err="1"/>
              <a:t>Capmatinib</a:t>
            </a:r>
            <a:r>
              <a:rPr lang="en-US" dirty="0"/>
              <a:t> activity in METex14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122FB-F3F9-440F-AC7C-C308242FE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970"/>
          <a:stretch/>
        </p:blipFill>
        <p:spPr>
          <a:xfrm>
            <a:off x="3585793" y="1746503"/>
            <a:ext cx="8236037" cy="371136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61713AC-868D-43BA-94CE-F17368883790}"/>
              </a:ext>
            </a:extLst>
          </p:cNvPr>
          <p:cNvSpPr txBox="1">
            <a:spLocks/>
          </p:cNvSpPr>
          <p:nvPr/>
        </p:nvSpPr>
        <p:spPr>
          <a:xfrm>
            <a:off x="4586515" y="6187001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 err="1"/>
              <a:t>Baltschukat</a:t>
            </a:r>
            <a:r>
              <a:rPr lang="en-US" sz="1000" kern="0" dirty="0"/>
              <a:t> et al CCR 2019; Wolf et al NEJM 2020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CE406E-DEF0-4F12-9F39-985D201C5124}"/>
              </a:ext>
            </a:extLst>
          </p:cNvPr>
          <p:cNvSpPr txBox="1">
            <a:spLocks/>
          </p:cNvSpPr>
          <p:nvPr/>
        </p:nvSpPr>
        <p:spPr>
          <a:xfrm>
            <a:off x="7058143" y="2688674"/>
            <a:ext cx="1520778" cy="74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200" kern="0" dirty="0"/>
              <a:t>ORR 41%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kern="0" dirty="0" err="1"/>
              <a:t>mPFS</a:t>
            </a:r>
            <a:r>
              <a:rPr lang="en-US" sz="1200" kern="0" dirty="0"/>
              <a:t> 5.4 </a:t>
            </a:r>
            <a:r>
              <a:rPr lang="en-US" sz="1200" kern="0" dirty="0" err="1"/>
              <a:t>mo</a:t>
            </a:r>
            <a:endParaRPr lang="en-US" sz="12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6F853-0EEE-4393-88CF-86CC52C70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204"/>
          <a:stretch/>
        </p:blipFill>
        <p:spPr>
          <a:xfrm>
            <a:off x="609234" y="3214838"/>
            <a:ext cx="2976559" cy="85372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1F4080-A7F4-466B-AD67-D68FD935B9BA}"/>
              </a:ext>
            </a:extLst>
          </p:cNvPr>
          <p:cNvSpPr txBox="1">
            <a:spLocks/>
          </p:cNvSpPr>
          <p:nvPr/>
        </p:nvSpPr>
        <p:spPr>
          <a:xfrm>
            <a:off x="10352724" y="2688674"/>
            <a:ext cx="1331276" cy="3736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200" kern="0" dirty="0"/>
              <a:t>ORR 68%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kern="0" dirty="0" err="1"/>
              <a:t>mPFS</a:t>
            </a:r>
            <a:r>
              <a:rPr lang="en-US" sz="1200" kern="0" dirty="0"/>
              <a:t> 12.4 </a:t>
            </a:r>
            <a:r>
              <a:rPr lang="en-US" sz="1200" kern="0" dirty="0" err="1"/>
              <a:t>mo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5657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B5BB-8802-4CFF-8691-58090CD5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699"/>
            <a:ext cx="10515600" cy="1241127"/>
          </a:xfrm>
        </p:spPr>
        <p:txBody>
          <a:bodyPr/>
          <a:lstStyle/>
          <a:p>
            <a:r>
              <a:rPr lang="en-US" dirty="0"/>
              <a:t>Capmatinib in MET GCN cohorts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1F4A9-A7D9-423C-9F3A-D41B007E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1" y="1510805"/>
            <a:ext cx="6208148" cy="365968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F55C48-8728-4619-815C-A722DBB9766A}"/>
              </a:ext>
            </a:extLst>
          </p:cNvPr>
          <p:cNvSpPr txBox="1">
            <a:spLocks/>
          </p:cNvSpPr>
          <p:nvPr/>
        </p:nvSpPr>
        <p:spPr>
          <a:xfrm>
            <a:off x="4578339" y="6217671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/>
              <a:t>Wolf et al NEJM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01540C-92E9-44DC-AA96-2DD83ED0EBE4}"/>
              </a:ext>
            </a:extLst>
          </p:cNvPr>
          <p:cNvSpPr/>
          <p:nvPr/>
        </p:nvSpPr>
        <p:spPr bwMode="auto">
          <a:xfrm>
            <a:off x="3585681" y="3548911"/>
            <a:ext cx="3232596" cy="234067"/>
          </a:xfrm>
          <a:prstGeom prst="rect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09AC3-A263-4C77-9B42-155D01E40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09" y="1952589"/>
            <a:ext cx="5076293" cy="228459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43A153-7A2D-4EFD-B3A0-0F5DCAC4873E}"/>
              </a:ext>
            </a:extLst>
          </p:cNvPr>
          <p:cNvSpPr txBox="1">
            <a:spLocks/>
          </p:cNvSpPr>
          <p:nvPr/>
        </p:nvSpPr>
        <p:spPr>
          <a:xfrm>
            <a:off x="8831174" y="2694992"/>
            <a:ext cx="929057" cy="3736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 dirty="0"/>
              <a:t>ORR 29%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AC5847-21B7-4750-AAA8-7F9E41FD0FD6}"/>
              </a:ext>
            </a:extLst>
          </p:cNvPr>
          <p:cNvSpPr txBox="1">
            <a:spLocks/>
          </p:cNvSpPr>
          <p:nvPr/>
        </p:nvSpPr>
        <p:spPr>
          <a:xfrm>
            <a:off x="10931345" y="2694991"/>
            <a:ext cx="929057" cy="3736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 dirty="0"/>
              <a:t>ORR 40%</a:t>
            </a:r>
          </a:p>
        </p:txBody>
      </p:sp>
    </p:spTree>
    <p:extLst>
      <p:ext uri="{BB962C8B-B14F-4D97-AF65-F5344CB8AC3E}">
        <p14:creationId xmlns:p14="http://schemas.microsoft.com/office/powerpoint/2010/main" val="54125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E0A4-7A9B-4F82-8D79-6B2FD983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45" y="-58529"/>
            <a:ext cx="10515600" cy="1241127"/>
          </a:xfrm>
        </p:spPr>
        <p:txBody>
          <a:bodyPr/>
          <a:lstStyle/>
          <a:p>
            <a:r>
              <a:rPr lang="en-US" dirty="0" err="1"/>
              <a:t>Savolitinib</a:t>
            </a:r>
            <a:r>
              <a:rPr lang="en-US" dirty="0"/>
              <a:t> NCT02897479 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4F78C-9EB4-420D-9804-63B4235B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67" y="2156723"/>
            <a:ext cx="10792178" cy="25445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8C8E43-1811-4CAE-BE54-94EC7B508676}"/>
              </a:ext>
            </a:extLst>
          </p:cNvPr>
          <p:cNvSpPr/>
          <p:nvPr/>
        </p:nvSpPr>
        <p:spPr>
          <a:xfrm>
            <a:off x="4547804" y="6225465"/>
            <a:ext cx="13516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Lu et al, ASCO 2020</a:t>
            </a:r>
          </a:p>
        </p:txBody>
      </p:sp>
    </p:spTree>
    <p:extLst>
      <p:ext uri="{BB962C8B-B14F-4D97-AF65-F5344CB8AC3E}">
        <p14:creationId xmlns:p14="http://schemas.microsoft.com/office/powerpoint/2010/main" val="366290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40B-B817-4EBE-A795-AA37CBF0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3" y="-129998"/>
            <a:ext cx="10515600" cy="1241127"/>
          </a:xfrm>
        </p:spPr>
        <p:txBody>
          <a:bodyPr/>
          <a:lstStyle/>
          <a:p>
            <a:r>
              <a:rPr lang="en-US" dirty="0" err="1"/>
              <a:t>Savolitinib</a:t>
            </a:r>
            <a:r>
              <a:rPr lang="en-US" dirty="0"/>
              <a:t> activity in METex14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94B83-8494-4A5D-A166-FF8E8105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70" y="2082365"/>
            <a:ext cx="6699662" cy="308812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5335F3-9EA7-4FF5-B907-B403113DB143}"/>
              </a:ext>
            </a:extLst>
          </p:cNvPr>
          <p:cNvSpPr txBox="1">
            <a:spLocks/>
          </p:cNvSpPr>
          <p:nvPr/>
        </p:nvSpPr>
        <p:spPr>
          <a:xfrm>
            <a:off x="7405700" y="2251478"/>
            <a:ext cx="1399253" cy="7691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200" kern="0" dirty="0"/>
              <a:t>ORR 43%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200" kern="0" dirty="0" err="1"/>
              <a:t>mPFS</a:t>
            </a:r>
            <a:r>
              <a:rPr lang="en-US" sz="1200" kern="0" dirty="0"/>
              <a:t> 6.9 </a:t>
            </a:r>
            <a:r>
              <a:rPr lang="en-US" sz="1200" kern="0" dirty="0" err="1"/>
              <a:t>mo</a:t>
            </a:r>
            <a:endParaRPr lang="en-US" sz="120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95EDA6-6051-4DC1-BFCB-0BDEF264B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40" y="2345137"/>
            <a:ext cx="2430735" cy="2496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929D5F-1181-4388-8C0D-0061260A29DE}"/>
              </a:ext>
            </a:extLst>
          </p:cNvPr>
          <p:cNvSpPr/>
          <p:nvPr/>
        </p:nvSpPr>
        <p:spPr>
          <a:xfrm>
            <a:off x="5019442" y="6210062"/>
            <a:ext cx="13516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Lu et al, ASCO 2020</a:t>
            </a:r>
          </a:p>
        </p:txBody>
      </p:sp>
    </p:spTree>
    <p:extLst>
      <p:ext uri="{BB962C8B-B14F-4D97-AF65-F5344CB8AC3E}">
        <p14:creationId xmlns:p14="http://schemas.microsoft.com/office/powerpoint/2010/main" val="132654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62BD3-9DCA-4823-87F2-D64FFE66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79" y="-84772"/>
            <a:ext cx="11353800" cy="1241127"/>
          </a:xfrm>
        </p:spPr>
        <p:txBody>
          <a:bodyPr/>
          <a:lstStyle/>
          <a:p>
            <a:r>
              <a:rPr lang="en-US" dirty="0"/>
              <a:t>Type I MET inhibitors in MET exon 14 skipping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268A3-88DC-4A49-B112-93EBE340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62" y="1641021"/>
            <a:ext cx="10259857" cy="39153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B215D-764D-48AB-B591-CC0A5479C2E7}"/>
              </a:ext>
            </a:extLst>
          </p:cNvPr>
          <p:cNvSpPr/>
          <p:nvPr/>
        </p:nvSpPr>
        <p:spPr>
          <a:xfrm>
            <a:off x="4502539" y="6239351"/>
            <a:ext cx="5463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Drilon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 Nat Med 2019; Wolf et al NEJM 2020; Paik et al WCLC 2020; Lu et al ASCO 2020</a:t>
            </a:r>
          </a:p>
        </p:txBody>
      </p:sp>
    </p:spTree>
    <p:extLst>
      <p:ext uri="{BB962C8B-B14F-4D97-AF65-F5344CB8AC3E}">
        <p14:creationId xmlns:p14="http://schemas.microsoft.com/office/powerpoint/2010/main" val="111998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47" y="26401"/>
            <a:ext cx="10515600" cy="1241127"/>
          </a:xfrm>
        </p:spPr>
        <p:txBody>
          <a:bodyPr/>
          <a:lstStyle/>
          <a:p>
            <a:r>
              <a:rPr lang="en-US" dirty="0"/>
              <a:t>Blood Brain Barrier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F2893A-AA15-49C7-9C60-F85E29F2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15" y="927529"/>
            <a:ext cx="4816585" cy="53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6CE1AD6-D29A-4083-A854-B8E4E537131E}"/>
              </a:ext>
            </a:extLst>
          </p:cNvPr>
          <p:cNvSpPr txBox="1">
            <a:spLocks/>
          </p:cNvSpPr>
          <p:nvPr/>
        </p:nvSpPr>
        <p:spPr>
          <a:xfrm>
            <a:off x="838200" y="1811721"/>
            <a:ext cx="4478079" cy="4174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Some cancer drugs have difficulty entering the brain due to this ‘barrier’</a:t>
            </a:r>
          </a:p>
          <a:p>
            <a:r>
              <a:rPr lang="en-US" dirty="0" err="1"/>
              <a:t>Crizotinib</a:t>
            </a:r>
            <a:r>
              <a:rPr lang="en-US" dirty="0"/>
              <a:t> is an example where relatively lower effectiveness in brain metastases has been observed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1E104C-FAB0-4ED5-B535-56859E902368}"/>
              </a:ext>
            </a:extLst>
          </p:cNvPr>
          <p:cNvSpPr txBox="1">
            <a:spLocks/>
          </p:cNvSpPr>
          <p:nvPr/>
        </p:nvSpPr>
        <p:spPr>
          <a:xfrm>
            <a:off x="7980758" y="6270834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 err="1"/>
              <a:t>Manglani</a:t>
            </a:r>
            <a:r>
              <a:rPr lang="en-US" sz="1000" kern="0" dirty="0"/>
              <a:t> et al </a:t>
            </a:r>
            <a:r>
              <a:rPr lang="en-US" sz="1000" kern="0" dirty="0" err="1"/>
              <a:t>Curr</a:t>
            </a:r>
            <a:r>
              <a:rPr lang="en-US" sz="1000" kern="0" dirty="0"/>
              <a:t> </a:t>
            </a:r>
            <a:r>
              <a:rPr lang="en-US" sz="1000" kern="0" dirty="0" err="1"/>
              <a:t>Opin</a:t>
            </a:r>
            <a:r>
              <a:rPr lang="en-US" sz="1000" kern="0" dirty="0"/>
              <a:t> </a:t>
            </a:r>
            <a:r>
              <a:rPr lang="en-US" sz="1000" kern="0" dirty="0" err="1"/>
              <a:t>Virol</a:t>
            </a:r>
            <a:r>
              <a:rPr lang="en-US" sz="1000" kern="0" dirty="0"/>
              <a:t> 2018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0B0AE9-AA8D-49B1-A536-B5FFE235CDE5}"/>
              </a:ext>
            </a:extLst>
          </p:cNvPr>
          <p:cNvSpPr txBox="1">
            <a:spLocks/>
          </p:cNvSpPr>
          <p:nvPr/>
        </p:nvSpPr>
        <p:spPr>
          <a:xfrm>
            <a:off x="4406309" y="6245222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/>
              <a:t>Costa et al JCO 2011</a:t>
            </a:r>
          </a:p>
        </p:txBody>
      </p:sp>
    </p:spTree>
    <p:extLst>
      <p:ext uri="{BB962C8B-B14F-4D97-AF65-F5344CB8AC3E}">
        <p14:creationId xmlns:p14="http://schemas.microsoft.com/office/powerpoint/2010/main" val="188791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75" y="0"/>
            <a:ext cx="10515600" cy="1241127"/>
          </a:xfrm>
        </p:spPr>
        <p:txBody>
          <a:bodyPr/>
          <a:lstStyle/>
          <a:p>
            <a:r>
              <a:rPr lang="en-US" dirty="0"/>
              <a:t>CNS Activity – </a:t>
            </a:r>
            <a:r>
              <a:rPr lang="en-US" dirty="0" err="1"/>
              <a:t>Capmatinib</a:t>
            </a:r>
            <a:r>
              <a:rPr lang="en-US" dirty="0"/>
              <a:t> and </a:t>
            </a:r>
            <a:r>
              <a:rPr lang="en-US" dirty="0" err="1"/>
              <a:t>Tepotinib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55C48-8728-4619-815C-A722DBB9766A}"/>
              </a:ext>
            </a:extLst>
          </p:cNvPr>
          <p:cNvSpPr txBox="1">
            <a:spLocks/>
          </p:cNvSpPr>
          <p:nvPr/>
        </p:nvSpPr>
        <p:spPr>
          <a:xfrm>
            <a:off x="4578339" y="6217671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/>
              <a:t>Wolf et al NEJM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FD4AC-3143-4089-8BCE-61BAD4A8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90" y="1694241"/>
            <a:ext cx="6157365" cy="441604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9FB13B-F84B-4B85-9737-D19F11F4E05B}"/>
              </a:ext>
            </a:extLst>
          </p:cNvPr>
          <p:cNvSpPr txBox="1">
            <a:spLocks/>
          </p:cNvSpPr>
          <p:nvPr/>
        </p:nvSpPr>
        <p:spPr>
          <a:xfrm>
            <a:off x="838200" y="1811721"/>
            <a:ext cx="4478079" cy="4174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Capmatinib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54% (n=7/13) intracranial response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Intracranial disease control achieved in 12/13 patients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Tepotinib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55% (n=6/11) intracranial response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1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84719B0-0828-EF49-A90F-4E7CB569D831}"/>
              </a:ext>
            </a:extLst>
          </p:cNvPr>
          <p:cNvSpPr/>
          <p:nvPr/>
        </p:nvSpPr>
        <p:spPr>
          <a:xfrm>
            <a:off x="838200" y="1688996"/>
            <a:ext cx="4308566" cy="444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455C0-239A-0440-A113-86E36EF7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869"/>
            <a:ext cx="8379941" cy="1241127"/>
          </a:xfrm>
        </p:spPr>
        <p:txBody>
          <a:bodyPr/>
          <a:lstStyle/>
          <a:p>
            <a:r>
              <a:rPr lang="en-US" dirty="0"/>
              <a:t>METex14 as an oncogene driver in lung cancer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3370F-10F5-FF44-ABD3-DF6776EEF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145" y="2627177"/>
            <a:ext cx="2843194" cy="3229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48C7E-F73E-3744-9290-4A6D1583C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998" y="4264554"/>
            <a:ext cx="1848778" cy="1857951"/>
          </a:xfrm>
          <a:prstGeom prst="ellipse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8D7D57-AC7C-394D-B315-A67D9C780BA1}"/>
              </a:ext>
            </a:extLst>
          </p:cNvPr>
          <p:cNvCxnSpPr>
            <a:cxnSpLocks/>
            <a:endCxn id="6" idx="7"/>
          </p:cNvCxnSpPr>
          <p:nvPr/>
        </p:nvCxnSpPr>
        <p:spPr>
          <a:xfrm flipH="1" flipV="1">
            <a:off x="7379029" y="4536645"/>
            <a:ext cx="1427696" cy="511107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C9389C-AB34-3341-9008-3FA744304E29}"/>
              </a:ext>
            </a:extLst>
          </p:cNvPr>
          <p:cNvCxnSpPr>
            <a:cxnSpLocks/>
            <a:endCxn id="6" idx="5"/>
          </p:cNvCxnSpPr>
          <p:nvPr/>
        </p:nvCxnSpPr>
        <p:spPr>
          <a:xfrm flipH="1">
            <a:off x="7379029" y="5399896"/>
            <a:ext cx="1601790" cy="450518"/>
          </a:xfrm>
          <a:prstGeom prst="line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DD86F4-D850-8C4B-8A46-E67F4394225B}"/>
              </a:ext>
            </a:extLst>
          </p:cNvPr>
          <p:cNvSpPr txBox="1"/>
          <p:nvPr/>
        </p:nvSpPr>
        <p:spPr>
          <a:xfrm>
            <a:off x="7566127" y="1943176"/>
            <a:ext cx="2862587" cy="528505"/>
          </a:xfrm>
          <a:prstGeom prst="rect">
            <a:avLst/>
          </a:prstGeom>
          <a:solidFill>
            <a:srgbClr val="4FBC37"/>
          </a:solidFill>
          <a:ln w="952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no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MET</a:t>
            </a: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exon 14 skipping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B72535-0C0C-8C49-9132-89428FC027D7}"/>
              </a:ext>
            </a:extLst>
          </p:cNvPr>
          <p:cNvGrpSpPr/>
          <p:nvPr/>
        </p:nvGrpSpPr>
        <p:grpSpPr>
          <a:xfrm>
            <a:off x="927577" y="1875884"/>
            <a:ext cx="4105656" cy="4253700"/>
            <a:chOff x="5390127" y="379161"/>
            <a:chExt cx="3735585" cy="400255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720F377-DC11-0A4A-9110-294EFB97E200}"/>
                </a:ext>
              </a:extLst>
            </p:cNvPr>
            <p:cNvGrpSpPr/>
            <p:nvPr/>
          </p:nvGrpSpPr>
          <p:grpSpPr>
            <a:xfrm>
              <a:off x="5390127" y="1000727"/>
              <a:ext cx="3606941" cy="3380989"/>
              <a:chOff x="5400905" y="653255"/>
              <a:chExt cx="3606941" cy="338098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0149441-FF26-B646-A591-87571941D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0905" y="998273"/>
                <a:ext cx="3398967" cy="3035971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64952B2-2547-FA4E-B717-A46AD72F61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0095" y="998273"/>
                <a:ext cx="0" cy="277947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4C0A555-8518-B04F-9807-616832649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8253" y="999697"/>
                <a:ext cx="0" cy="2778018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05132C-1C22-0B47-A2CE-4A8CBE59D5D3}"/>
                  </a:ext>
                </a:extLst>
              </p:cNvPr>
              <p:cNvSpPr txBox="1"/>
              <p:nvPr/>
            </p:nvSpPr>
            <p:spPr>
              <a:xfrm>
                <a:off x="5911198" y="653255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Chr7:116411903</a:t>
                </a:r>
              </a:p>
              <a:p>
                <a:pPr algn="ctr"/>
                <a:r>
                  <a:rPr lang="en-US" sz="800" dirty="0"/>
                  <a:t>c.2888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1E4AD1-1E72-A640-BDC7-6EB83D1FB8E0}"/>
                  </a:ext>
                </a:extLst>
              </p:cNvPr>
              <p:cNvSpPr txBox="1"/>
              <p:nvPr/>
            </p:nvSpPr>
            <p:spPr>
              <a:xfrm>
                <a:off x="8052135" y="658817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Chr7:116412043</a:t>
                </a:r>
              </a:p>
              <a:p>
                <a:pPr algn="ctr"/>
                <a:r>
                  <a:rPr lang="en-US" sz="800" dirty="0"/>
                  <a:t>c.3028</a:t>
                </a:r>
              </a:p>
            </p:txBody>
          </p:sp>
        </p:grpSp>
        <p:pic>
          <p:nvPicPr>
            <p:cNvPr id="19" name="Picture 18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52922263-04BC-EC48-81BE-A1C6C874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745" y="379161"/>
              <a:ext cx="3398967" cy="960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512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EB92-9356-E947-B57F-73CE15C6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Crizotinib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09FB5-14A6-744B-A702-6713757D015C}"/>
              </a:ext>
            </a:extLst>
          </p:cNvPr>
          <p:cNvSpPr txBox="1"/>
          <p:nvPr/>
        </p:nvSpPr>
        <p:spPr>
          <a:xfrm>
            <a:off x="0" y="7035282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Title Only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 flipH="1">
            <a:off x="4495135" y="6197600"/>
            <a:ext cx="459064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Drilon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 Medicine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592DB-62C9-449F-B76D-A0F44743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135" y="1038225"/>
            <a:ext cx="7277100" cy="478155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F14B398-674A-4A74-A666-751D7DE6574C}"/>
              </a:ext>
            </a:extLst>
          </p:cNvPr>
          <p:cNvSpPr txBox="1">
            <a:spLocks/>
          </p:cNvSpPr>
          <p:nvPr/>
        </p:nvSpPr>
        <p:spPr>
          <a:xfrm>
            <a:off x="838200" y="1811721"/>
            <a:ext cx="3479948" cy="4174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events led to a dose reduction in 38% of patients and discontinuation in 7%</a:t>
            </a:r>
          </a:p>
        </p:txBody>
      </p:sp>
    </p:spTree>
    <p:extLst>
      <p:ext uri="{BB962C8B-B14F-4D97-AF65-F5344CB8AC3E}">
        <p14:creationId xmlns:p14="http://schemas.microsoft.com/office/powerpoint/2010/main" val="343773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EB92-9356-E947-B57F-73CE15C6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Capmatinib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09FB5-14A6-744B-A702-6713757D015C}"/>
              </a:ext>
            </a:extLst>
          </p:cNvPr>
          <p:cNvSpPr txBox="1"/>
          <p:nvPr/>
        </p:nvSpPr>
        <p:spPr>
          <a:xfrm>
            <a:off x="0" y="7035282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Title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F55C48-8728-4619-815C-A722DBB9766A}"/>
              </a:ext>
            </a:extLst>
          </p:cNvPr>
          <p:cNvSpPr txBox="1">
            <a:spLocks/>
          </p:cNvSpPr>
          <p:nvPr/>
        </p:nvSpPr>
        <p:spPr>
          <a:xfrm>
            <a:off x="4578339" y="6217671"/>
            <a:ext cx="9434728" cy="3298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000" kern="0" dirty="0"/>
              <a:t>Wolf et al NEJM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37897-6A16-4F1A-9A86-E5E2E45C1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350"/>
          <a:stretch/>
        </p:blipFill>
        <p:spPr>
          <a:xfrm>
            <a:off x="6601371" y="1073353"/>
            <a:ext cx="1420952" cy="4815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41F1A-A515-485A-9E9E-8F38476CC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901"/>
          <a:stretch/>
        </p:blipFill>
        <p:spPr>
          <a:xfrm>
            <a:off x="8151807" y="1088674"/>
            <a:ext cx="1898977" cy="1602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4F68EA-EDBF-4E4B-87FE-F65C7C9E8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558"/>
          <a:stretch/>
        </p:blipFill>
        <p:spPr>
          <a:xfrm>
            <a:off x="4830220" y="1079709"/>
            <a:ext cx="1771151" cy="4809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0AD91-A2CA-4726-814A-F273DA04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00"/>
          <a:stretch/>
        </p:blipFill>
        <p:spPr>
          <a:xfrm>
            <a:off x="9981171" y="1098662"/>
            <a:ext cx="1535291" cy="1602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643208-020C-46C4-A37D-E07211F6D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564" b="1039"/>
          <a:stretch/>
        </p:blipFill>
        <p:spPr>
          <a:xfrm>
            <a:off x="8137581" y="2691409"/>
            <a:ext cx="1898977" cy="3138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85A353-09B6-43DD-99C8-120352F5D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10"/>
          <a:stretch/>
        </p:blipFill>
        <p:spPr>
          <a:xfrm>
            <a:off x="9981171" y="2681421"/>
            <a:ext cx="1535291" cy="3138258"/>
          </a:xfrm>
          <a:prstGeom prst="rect">
            <a:avLst/>
          </a:prstGeom>
        </p:spPr>
      </p:pic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A2425758-F1E5-4416-B629-4D04FFE04A56}"/>
              </a:ext>
            </a:extLst>
          </p:cNvPr>
          <p:cNvSpPr txBox="1">
            <a:spLocks/>
          </p:cNvSpPr>
          <p:nvPr/>
        </p:nvSpPr>
        <p:spPr>
          <a:xfrm>
            <a:off x="838200" y="1811721"/>
            <a:ext cx="3862536" cy="4174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were peripheral edema and GI effects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events led to a dose reduction in 23% of patients and discontinuation in 11%</a:t>
            </a:r>
          </a:p>
        </p:txBody>
      </p:sp>
    </p:spTree>
    <p:extLst>
      <p:ext uri="{BB962C8B-B14F-4D97-AF65-F5344CB8AC3E}">
        <p14:creationId xmlns:p14="http://schemas.microsoft.com/office/powerpoint/2010/main" val="177942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EB92-9356-E947-B57F-73CE15C6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09FB5-14A6-744B-A702-6713757D015C}"/>
              </a:ext>
            </a:extLst>
          </p:cNvPr>
          <p:cNvSpPr txBox="1"/>
          <p:nvPr/>
        </p:nvSpPr>
        <p:spPr>
          <a:xfrm>
            <a:off x="0" y="7035282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Title Only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3283" y="6200272"/>
            <a:ext cx="68805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Paik et al NEJM 2020</a:t>
            </a: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908FE-92CF-4B3E-A00D-AF69C41E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157" y="309898"/>
            <a:ext cx="7154928" cy="589037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D108D7E-BD8E-4240-BA67-9ABEECB70707}"/>
              </a:ext>
            </a:extLst>
          </p:cNvPr>
          <p:cNvSpPr txBox="1">
            <a:spLocks/>
          </p:cNvSpPr>
          <p:nvPr/>
        </p:nvSpPr>
        <p:spPr>
          <a:xfrm>
            <a:off x="838200" y="1811721"/>
            <a:ext cx="3267635" cy="4174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Median time to onset of events was 3-11 weeks after initiation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Led to a dose reduction in 33% of patients and discontinuation in 11%</a:t>
            </a:r>
          </a:p>
        </p:txBody>
      </p:sp>
    </p:spTree>
    <p:extLst>
      <p:ext uri="{BB962C8B-B14F-4D97-AF65-F5344CB8AC3E}">
        <p14:creationId xmlns:p14="http://schemas.microsoft.com/office/powerpoint/2010/main" val="370546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EC2035-E7DB-2B45-BB4C-006F7CB7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Capmatinib</a:t>
            </a:r>
            <a:r>
              <a:rPr lang="en-US" dirty="0"/>
              <a:t>- Practical concerns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D1049-E6C8-DF4E-A240-7C66E0CE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Capmatinib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starting dose: 400 mg orally twice daily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in 200 mg or 150 mg tablets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taken with or without food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Elimination half-life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capmatinib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- 6.5 hours</a:t>
            </a:r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F4103-8D4C-6F47-B5C6-93BB16BB49AD}"/>
              </a:ext>
            </a:extLst>
          </p:cNvPr>
          <p:cNvSpPr/>
          <p:nvPr/>
        </p:nvSpPr>
        <p:spPr>
          <a:xfrm>
            <a:off x="130630" y="7482217"/>
            <a:ext cx="475861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entury Gothic" panose="020B0502020202020204" pitchFamily="34" charset="0"/>
              </a:rPr>
              <a:t>NOTE: The orange color in the palette can be used for callouts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73B7F-3E73-5148-B776-CC2F5D69E35E}"/>
              </a:ext>
            </a:extLst>
          </p:cNvPr>
          <p:cNvSpPr txBox="1"/>
          <p:nvPr/>
        </p:nvSpPr>
        <p:spPr>
          <a:xfrm>
            <a:off x="0" y="7035282"/>
            <a:ext cx="91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NOTE: there are a full set of Content Slide layouts for you to utilize.</a:t>
            </a:r>
          </a:p>
        </p:txBody>
      </p:sp>
    </p:spTree>
    <p:extLst>
      <p:ext uri="{BB962C8B-B14F-4D97-AF65-F5344CB8AC3E}">
        <p14:creationId xmlns:p14="http://schemas.microsoft.com/office/powerpoint/2010/main" val="279299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EC2035-E7DB-2B45-BB4C-006F7CB7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- Practical concerns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D1049-E6C8-DF4E-A240-7C66E0CE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Tepotinib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starting dose: 450 mg orally once daily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in 225 mg tablets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taken with food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Elimination half-life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tepotinib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- 32 hours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F4103-8D4C-6F47-B5C6-93BB16BB49AD}"/>
              </a:ext>
            </a:extLst>
          </p:cNvPr>
          <p:cNvSpPr/>
          <p:nvPr/>
        </p:nvSpPr>
        <p:spPr>
          <a:xfrm>
            <a:off x="130630" y="7482217"/>
            <a:ext cx="475861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entury Gothic" panose="020B0502020202020204" pitchFamily="34" charset="0"/>
              </a:rPr>
              <a:t>NOTE: The orange color in the palette can be used for callouts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73B7F-3E73-5148-B776-CC2F5D69E35E}"/>
              </a:ext>
            </a:extLst>
          </p:cNvPr>
          <p:cNvSpPr txBox="1"/>
          <p:nvPr/>
        </p:nvSpPr>
        <p:spPr>
          <a:xfrm>
            <a:off x="0" y="7035282"/>
            <a:ext cx="91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NOTE: there are a full set of Content Slide layouts for you to utilize.</a:t>
            </a:r>
          </a:p>
        </p:txBody>
      </p:sp>
    </p:spTree>
    <p:extLst>
      <p:ext uri="{BB962C8B-B14F-4D97-AF65-F5344CB8AC3E}">
        <p14:creationId xmlns:p14="http://schemas.microsoft.com/office/powerpoint/2010/main" val="119481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EC2035-E7DB-2B45-BB4C-006F7CB7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 TKIs - Practical concerns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4D1049-E6C8-DF4E-A240-7C66E0CE7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Labs including liver function tests should be checked prior to and during therapy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your oncologist know if you develop shortness of breath or respiratory symptoms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edema, compression stockings and leg elevation are recommended; diuretics not always helpful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aware of potential drug interactions (including grapefruit!)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F4103-8D4C-6F47-B5C6-93BB16BB49AD}"/>
              </a:ext>
            </a:extLst>
          </p:cNvPr>
          <p:cNvSpPr/>
          <p:nvPr/>
        </p:nvSpPr>
        <p:spPr>
          <a:xfrm>
            <a:off x="130630" y="7482217"/>
            <a:ext cx="4758612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entury Gothic" panose="020B0502020202020204" pitchFamily="34" charset="0"/>
              </a:rPr>
              <a:t>NOTE: The orange color in the palette can be used for callouts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73B7F-3E73-5148-B776-CC2F5D69E35E}"/>
              </a:ext>
            </a:extLst>
          </p:cNvPr>
          <p:cNvSpPr txBox="1"/>
          <p:nvPr/>
        </p:nvSpPr>
        <p:spPr>
          <a:xfrm>
            <a:off x="0" y="7035282"/>
            <a:ext cx="917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NOTE: there are a full set of Content Slide layouts for you to utilize.</a:t>
            </a:r>
          </a:p>
        </p:txBody>
      </p:sp>
    </p:spTree>
    <p:extLst>
      <p:ext uri="{BB962C8B-B14F-4D97-AF65-F5344CB8AC3E}">
        <p14:creationId xmlns:p14="http://schemas.microsoft.com/office/powerpoint/2010/main" val="490157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3CC44-E791-2F4E-8AEB-D034ACA3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0"/>
            <a:ext cx="10515600" cy="1241127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FB7C5-8705-904A-A715-419DF2344EDF}"/>
              </a:ext>
            </a:extLst>
          </p:cNvPr>
          <p:cNvSpPr txBox="1"/>
          <p:nvPr/>
        </p:nvSpPr>
        <p:spPr>
          <a:xfrm>
            <a:off x="707571" y="1444900"/>
            <a:ext cx="107485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Xiuning</a:t>
            </a:r>
            <a:r>
              <a:rPr lang="en-US" dirty="0"/>
              <a:t> Le receives consulting/advisory fees from EMD Serono (Merck </a:t>
            </a:r>
            <a:r>
              <a:rPr lang="en-US" dirty="0" err="1"/>
              <a:t>KGaA</a:t>
            </a:r>
            <a:r>
              <a:rPr lang="en-US" dirty="0"/>
              <a:t>), AstraZeneca, Spectrum Pharmaceutics, Eli Lilly, Boehringer Ingelheim, Bristol-Myers Squibb and Celgene, and Research Funding from Eli Lilly and Boehringer Ingelheim.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Dr. Andreas Saltos has received travel reimbursement from Daiichi Sankyo, and research funding (to his institution) from Novartis, Daiichi Sankyo, Eli Lilly, </a:t>
            </a:r>
            <a:r>
              <a:rPr lang="en-US" dirty="0" err="1"/>
              <a:t>Mersana</a:t>
            </a:r>
            <a:r>
              <a:rPr lang="en-US" dirty="0"/>
              <a:t>, </a:t>
            </a:r>
            <a:r>
              <a:rPr lang="en-US" dirty="0" err="1"/>
              <a:t>Genmab</a:t>
            </a:r>
            <a:r>
              <a:rPr lang="en-US" dirty="0"/>
              <a:t>, </a:t>
            </a:r>
            <a:r>
              <a:rPr lang="en-US" dirty="0" err="1"/>
              <a:t>AstaZeneca</a:t>
            </a:r>
            <a:r>
              <a:rPr lang="en-US" dirty="0"/>
              <a:t> and Turning Point Therapeutics. </a:t>
            </a:r>
          </a:p>
          <a:p>
            <a:r>
              <a:rPr lang="en-US" dirty="0"/>
              <a:t> </a:t>
            </a:r>
          </a:p>
          <a:p>
            <a:r>
              <a:rPr lang="en-US" sz="1800" dirty="0"/>
              <a:t>Dr. Heist has received honoraria for consulting/advisory boards from Novartis, EMD Serono, </a:t>
            </a:r>
            <a:r>
              <a:rPr lang="en-US" sz="1800" dirty="0" err="1"/>
              <a:t>Daichii</a:t>
            </a:r>
            <a:r>
              <a:rPr lang="en-US" sz="1800" dirty="0"/>
              <a:t> Sankyo, </a:t>
            </a:r>
            <a:r>
              <a:rPr lang="en-US" sz="1800" dirty="0" err="1"/>
              <a:t>Tarveda</a:t>
            </a:r>
            <a:r>
              <a:rPr lang="en-US" sz="1800" dirty="0"/>
              <a:t>, </a:t>
            </a:r>
            <a:r>
              <a:rPr lang="en-US" sz="1800" dirty="0" err="1"/>
              <a:t>Apollomics</a:t>
            </a:r>
            <a:r>
              <a:rPr lang="en-US" sz="1800" dirty="0"/>
              <a:t>, Boehringer Ingelheim.  She has also received research funding (to institution, not to self) from Novartis, </a:t>
            </a:r>
            <a:r>
              <a:rPr lang="en-US" sz="1800" dirty="0" err="1"/>
              <a:t>Daichii</a:t>
            </a:r>
            <a:r>
              <a:rPr lang="en-US" sz="1800" dirty="0"/>
              <a:t> Sankyo, Genentech/Roche, Mirati, Turning Point, BMS, Agios, Corvus, </a:t>
            </a:r>
            <a:r>
              <a:rPr lang="en-US" sz="1800" dirty="0" err="1"/>
              <a:t>Abbvie</a:t>
            </a:r>
            <a:r>
              <a:rPr lang="en-US" sz="1800" dirty="0"/>
              <a:t>, Incyte, Corvus, Lilly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7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59DFA-F4E9-4841-A110-A486927190A7}"/>
              </a:ext>
            </a:extLst>
          </p:cNvPr>
          <p:cNvSpPr txBox="1"/>
          <p:nvPr/>
        </p:nvSpPr>
        <p:spPr>
          <a:xfrm>
            <a:off x="0" y="703528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 Slide 1</a:t>
            </a:r>
          </a:p>
        </p:txBody>
      </p:sp>
    </p:spTree>
    <p:extLst>
      <p:ext uri="{BB962C8B-B14F-4D97-AF65-F5344CB8AC3E}">
        <p14:creationId xmlns:p14="http://schemas.microsoft.com/office/powerpoint/2010/main" val="283101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B906-0D59-864D-B04A-78F1D3B7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1127"/>
          </a:xfrm>
        </p:spPr>
        <p:txBody>
          <a:bodyPr/>
          <a:lstStyle/>
          <a:p>
            <a:r>
              <a:rPr lang="en-US" dirty="0"/>
              <a:t>MET amplification in lung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0A0EC-9E40-2842-80EE-1903DCD24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"/>
          <a:stretch/>
        </p:blipFill>
        <p:spPr>
          <a:xfrm>
            <a:off x="7097198" y="2306213"/>
            <a:ext cx="2842802" cy="32514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1FB864-35C0-4443-8B67-C20C2E8762FA}"/>
              </a:ext>
            </a:extLst>
          </p:cNvPr>
          <p:cNvSpPr txBox="1"/>
          <p:nvPr/>
        </p:nvSpPr>
        <p:spPr>
          <a:xfrm>
            <a:off x="7086181" y="1622213"/>
            <a:ext cx="2862587" cy="528505"/>
          </a:xfrm>
          <a:prstGeom prst="rect">
            <a:avLst/>
          </a:prstGeom>
          <a:solidFill>
            <a:srgbClr val="4FBC37"/>
          </a:solidFill>
          <a:ln w="952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no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amplification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753BA29-EB19-1141-8356-72A9C7C15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03" y="2905570"/>
            <a:ext cx="4366622" cy="2213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E14B1-2AC9-9A43-B4E5-A10EF6A1F013}"/>
              </a:ext>
            </a:extLst>
          </p:cNvPr>
          <p:cNvSpPr txBox="1"/>
          <p:nvPr/>
        </p:nvSpPr>
        <p:spPr>
          <a:xfrm>
            <a:off x="980003" y="1622213"/>
            <a:ext cx="495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Focal amplification of MET can lead to MET pathway activation and oncogene dependency in lung cancer</a:t>
            </a:r>
          </a:p>
        </p:txBody>
      </p:sp>
    </p:spTree>
    <p:extLst>
      <p:ext uri="{BB962C8B-B14F-4D97-AF65-F5344CB8AC3E}">
        <p14:creationId xmlns:p14="http://schemas.microsoft.com/office/powerpoint/2010/main" val="247504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DD93C9-A03F-FA4A-B240-C4EDCAF2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0"/>
            <a:ext cx="10515600" cy="1241127"/>
          </a:xfrm>
        </p:spPr>
        <p:txBody>
          <a:bodyPr/>
          <a:lstStyle/>
          <a:p>
            <a:r>
              <a:rPr lang="en-US" dirty="0"/>
              <a:t>METex14 and </a:t>
            </a:r>
            <a:r>
              <a:rPr lang="en-US" dirty="0" err="1"/>
              <a:t>METamp</a:t>
            </a:r>
            <a:r>
              <a:rPr lang="en-US" dirty="0"/>
              <a:t> in lung 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B3915-161A-4649-BF4F-B8AB0D4B9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36"/>
          <a:stretch/>
        </p:blipFill>
        <p:spPr>
          <a:xfrm>
            <a:off x="900111" y="1685286"/>
            <a:ext cx="5317809" cy="4325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6A9F82-AD60-C648-B929-346DC879E785}"/>
              </a:ext>
            </a:extLst>
          </p:cNvPr>
          <p:cNvSpPr txBox="1"/>
          <p:nvPr/>
        </p:nvSpPr>
        <p:spPr>
          <a:xfrm>
            <a:off x="6701246" y="1802674"/>
            <a:ext cx="3675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METex14 in about 3% of NSCLC </a:t>
            </a:r>
          </a:p>
          <a:p>
            <a:endParaRPr lang="en-US" sz="2000" dirty="0"/>
          </a:p>
          <a:p>
            <a:r>
              <a:rPr lang="en-US" sz="2000" dirty="0"/>
              <a:t>High copy-number gain of MET in about 1% of NSCLC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D37B9-F096-CE40-BFCD-E61E690AAFAE}"/>
              </a:ext>
            </a:extLst>
          </p:cNvPr>
          <p:cNvSpPr txBox="1"/>
          <p:nvPr/>
        </p:nvSpPr>
        <p:spPr>
          <a:xfrm>
            <a:off x="6724245" y="3847842"/>
            <a:ext cx="479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Both tissue-based and blood-based next-generation sequencing can detect MET changes. </a:t>
            </a:r>
          </a:p>
        </p:txBody>
      </p:sp>
    </p:spTree>
    <p:extLst>
      <p:ext uri="{BB962C8B-B14F-4D97-AF65-F5344CB8AC3E}">
        <p14:creationId xmlns:p14="http://schemas.microsoft.com/office/powerpoint/2010/main" val="119570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89064B-F154-C545-9718-87016DA8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57"/>
            <a:ext cx="10515600" cy="1241127"/>
          </a:xfrm>
        </p:spPr>
        <p:txBody>
          <a:bodyPr/>
          <a:lstStyle/>
          <a:p>
            <a:r>
              <a:rPr lang="en-US" dirty="0"/>
              <a:t>The patents and needs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C0D934-B929-0142-870E-C70674F71CEB}"/>
              </a:ext>
            </a:extLst>
          </p:cNvPr>
          <p:cNvGraphicFramePr>
            <a:graphicFrameLocks noGrp="1"/>
          </p:cNvGraphicFramePr>
          <p:nvPr/>
        </p:nvGraphicFramePr>
        <p:xfrm>
          <a:off x="531840" y="1424001"/>
          <a:ext cx="11090875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18175">
                  <a:extLst>
                    <a:ext uri="{9D8B030D-6E8A-4147-A177-3AD203B41FA5}">
                      <a16:colId xmlns:a16="http://schemas.microsoft.com/office/drawing/2014/main" val="3598883273"/>
                    </a:ext>
                  </a:extLst>
                </a:gridCol>
                <a:gridCol w="2218175">
                  <a:extLst>
                    <a:ext uri="{9D8B030D-6E8A-4147-A177-3AD203B41FA5}">
                      <a16:colId xmlns:a16="http://schemas.microsoft.com/office/drawing/2014/main" val="1450438402"/>
                    </a:ext>
                  </a:extLst>
                </a:gridCol>
                <a:gridCol w="2218175">
                  <a:extLst>
                    <a:ext uri="{9D8B030D-6E8A-4147-A177-3AD203B41FA5}">
                      <a16:colId xmlns:a16="http://schemas.microsoft.com/office/drawing/2014/main" val="3211773851"/>
                    </a:ext>
                  </a:extLst>
                </a:gridCol>
                <a:gridCol w="2218175">
                  <a:extLst>
                    <a:ext uri="{9D8B030D-6E8A-4147-A177-3AD203B41FA5}">
                      <a16:colId xmlns:a16="http://schemas.microsoft.com/office/drawing/2014/main" val="3706446470"/>
                    </a:ext>
                  </a:extLst>
                </a:gridCol>
                <a:gridCol w="2218175">
                  <a:extLst>
                    <a:ext uri="{9D8B030D-6E8A-4147-A177-3AD203B41FA5}">
                      <a16:colId xmlns:a16="http://schemas.microsoft.com/office/drawing/2014/main" val="3748575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EGFR-mutant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ALK- rearranged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NSCLC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METex14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6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 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~60 (57-64)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53 (50-57)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 (USA)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~71 (69-74)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62-80%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 (45-50%)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0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Smoking </a:t>
                      </a:r>
                      <a:r>
                        <a:rPr lang="en-US" dirty="0" err="1"/>
                        <a:t>Hx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7-37%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42-62%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28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PDL1 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25-40%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17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Non-adeno path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26%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586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1CFD2F-5A4A-594F-B033-92DE9B960E62}"/>
              </a:ext>
            </a:extLst>
          </p:cNvPr>
          <p:cNvSpPr txBox="1"/>
          <p:nvPr/>
        </p:nvSpPr>
        <p:spPr>
          <a:xfrm>
            <a:off x="1198045" y="3844272"/>
            <a:ext cx="95013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Challenges:</a:t>
            </a:r>
          </a:p>
          <a:p>
            <a:endParaRPr lang="en-US" sz="20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Testing in this population who has similar features to general NSCLC 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How to select treatments for this elderly population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How to mitigate side effects from therapies and best serve those patients</a:t>
            </a:r>
          </a:p>
        </p:txBody>
      </p:sp>
    </p:spTree>
    <p:extLst>
      <p:ext uri="{BB962C8B-B14F-4D97-AF65-F5344CB8AC3E}">
        <p14:creationId xmlns:p14="http://schemas.microsoft.com/office/powerpoint/2010/main" val="159462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8EB92-9356-E947-B57F-73CE15C6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7" y="-68664"/>
            <a:ext cx="10515600" cy="1241127"/>
          </a:xfrm>
        </p:spPr>
        <p:txBody>
          <a:bodyPr/>
          <a:lstStyle/>
          <a:p>
            <a:r>
              <a:rPr lang="en-US" dirty="0"/>
              <a:t>FDA approved MET therapies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09FB5-14A6-744B-A702-6713757D015C}"/>
              </a:ext>
            </a:extLst>
          </p:cNvPr>
          <p:cNvSpPr txBox="1"/>
          <p:nvPr/>
        </p:nvSpPr>
        <p:spPr>
          <a:xfrm>
            <a:off x="0" y="7035282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Slide – Title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5D0E09-F339-4A05-9CE0-778214605371}"/>
              </a:ext>
            </a:extLst>
          </p:cNvPr>
          <p:cNvSpPr/>
          <p:nvPr/>
        </p:nvSpPr>
        <p:spPr>
          <a:xfrm>
            <a:off x="2685030" y="299474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B893B-89BC-4750-BFD2-9959981B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685286"/>
            <a:ext cx="103917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0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213A-93CE-4975-A796-CE74CC95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0"/>
            <a:ext cx="10515600" cy="1241127"/>
          </a:xfrm>
        </p:spPr>
        <p:txBody>
          <a:bodyPr/>
          <a:lstStyle/>
          <a:p>
            <a:r>
              <a:rPr lang="en-US" dirty="0" err="1"/>
              <a:t>Crizotinib</a:t>
            </a:r>
            <a:r>
              <a:rPr lang="en-US" dirty="0"/>
              <a:t> PROFILE 1001 Study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D61CF-14F9-4602-9D64-E4DDF560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43" y="1688996"/>
            <a:ext cx="9279114" cy="425105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2741D59-5138-433A-82D9-BF80616DE53B}"/>
              </a:ext>
            </a:extLst>
          </p:cNvPr>
          <p:cNvSpPr txBox="1">
            <a:spLocks/>
          </p:cNvSpPr>
          <p:nvPr/>
        </p:nvSpPr>
        <p:spPr bwMode="auto">
          <a:xfrm flipH="1">
            <a:off x="4495135" y="6197600"/>
            <a:ext cx="459064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Drilon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WCLC 2018</a:t>
            </a:r>
          </a:p>
        </p:txBody>
      </p:sp>
    </p:spTree>
    <p:extLst>
      <p:ext uri="{BB962C8B-B14F-4D97-AF65-F5344CB8AC3E}">
        <p14:creationId xmlns:p14="http://schemas.microsoft.com/office/powerpoint/2010/main" val="384000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 flipH="1">
            <a:off x="4495135" y="6197600"/>
            <a:ext cx="4590645" cy="75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 et al ASCO 2010; </a:t>
            </a:r>
            <a:r>
              <a:rPr lang="en-US" sz="1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Drilon</a:t>
            </a:r>
            <a:r>
              <a:rPr lang="en-US" sz="1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 Medicine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02" y="1715784"/>
            <a:ext cx="6823921" cy="392216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84778A6-03F8-469C-8896-B74D0795BFDD}"/>
              </a:ext>
            </a:extLst>
          </p:cNvPr>
          <p:cNvSpPr txBox="1">
            <a:spLocks/>
          </p:cNvSpPr>
          <p:nvPr/>
        </p:nvSpPr>
        <p:spPr bwMode="auto">
          <a:xfrm>
            <a:off x="6545780" y="2046925"/>
            <a:ext cx="2540000" cy="5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32%</a:t>
            </a:r>
          </a:p>
          <a:p>
            <a:pPr>
              <a:defRPr/>
            </a:pP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mPFS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C9160-02C8-4112-A239-E476D72BB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67" y="1382403"/>
            <a:ext cx="2152075" cy="132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7974C-D069-4518-ACEF-A0C2141F2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54"/>
          <a:stretch/>
        </p:blipFill>
        <p:spPr>
          <a:xfrm>
            <a:off x="1231077" y="2824118"/>
            <a:ext cx="1659347" cy="32975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1CBD6F-D39B-416F-AB58-9B65CDBEE24F}"/>
              </a:ext>
            </a:extLst>
          </p:cNvPr>
          <p:cNvSpPr txBox="1">
            <a:spLocks/>
          </p:cNvSpPr>
          <p:nvPr/>
        </p:nvSpPr>
        <p:spPr>
          <a:xfrm>
            <a:off x="838200" y="447870"/>
            <a:ext cx="10515600" cy="73746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chemeClr val="accent1"/>
                </a:solidFill>
              </a:rPr>
              <a:t>Crizotinib</a:t>
            </a:r>
            <a:r>
              <a:rPr lang="en-US" sz="4000" b="1" dirty="0">
                <a:solidFill>
                  <a:schemeClr val="accent1"/>
                </a:solidFill>
              </a:rPr>
              <a:t> activity in METex14</a:t>
            </a:r>
          </a:p>
        </p:txBody>
      </p:sp>
    </p:spTree>
    <p:extLst>
      <p:ext uri="{BB962C8B-B14F-4D97-AF65-F5344CB8AC3E}">
        <p14:creationId xmlns:p14="http://schemas.microsoft.com/office/powerpoint/2010/main" val="138045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62" y="-12357"/>
            <a:ext cx="10515600" cy="1241127"/>
          </a:xfrm>
        </p:spPr>
        <p:txBody>
          <a:bodyPr/>
          <a:lstStyle/>
          <a:p>
            <a:r>
              <a:rPr lang="en-US" sz="4000" b="1" dirty="0" err="1">
                <a:solidFill>
                  <a:schemeClr val="accent1"/>
                </a:solidFill>
              </a:rPr>
              <a:t>Crizotinib</a:t>
            </a:r>
            <a:r>
              <a:rPr lang="en-US" sz="4000" b="1" dirty="0">
                <a:solidFill>
                  <a:schemeClr val="accent1"/>
                </a:solidFill>
              </a:rPr>
              <a:t> activity in MET amplified NSCLC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676400" y="6215063"/>
            <a:ext cx="10515600" cy="319087"/>
          </a:xfrm>
          <a:prstGeom prst="rect">
            <a:avLst/>
          </a:prstGeom>
        </p:spPr>
        <p:txBody>
          <a:bodyPr/>
          <a:lstStyle/>
          <a:p>
            <a:r>
              <a:rPr lang="en-US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Camidge</a:t>
            </a: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ASCO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602"/>
          <a:stretch/>
        </p:blipFill>
        <p:spPr>
          <a:xfrm>
            <a:off x="2298357" y="1643448"/>
            <a:ext cx="7564100" cy="44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9860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le Slide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530BED40-E396-6A42-A856-060D66176397}"/>
    </a:ext>
  </a:extLst>
</a:theme>
</file>

<file path=ppt/theme/theme2.xml><?xml version="1.0" encoding="utf-8"?>
<a:theme xmlns:a="http://schemas.openxmlformats.org/drawingml/2006/main" name="2. Section Divider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FE8F17E1-D409-5641-AAED-C6D8D2C97305}"/>
    </a:ext>
  </a:extLst>
</a:theme>
</file>

<file path=ppt/theme/theme3.xml><?xml version="1.0" encoding="utf-8"?>
<a:theme xmlns:a="http://schemas.openxmlformats.org/drawingml/2006/main" name="3. Content Slides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A6ABD103-AF3C-1047-A279-BE8D3E86EFD0}"/>
    </a:ext>
  </a:extLst>
</a:theme>
</file>

<file path=ppt/theme/theme4.xml><?xml version="1.0" encoding="utf-8"?>
<a:theme xmlns:a="http://schemas.openxmlformats.org/drawingml/2006/main" name="4. Content Slides w/Subhead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257CAFD4-8EF9-B54F-B144-8EAE1DB3FAAB}"/>
    </a:ext>
  </a:extLst>
</a:theme>
</file>

<file path=ppt/theme/theme5.xml><?xml version="1.0" encoding="utf-8"?>
<a:theme xmlns:a="http://schemas.openxmlformats.org/drawingml/2006/main" name="5. Full screen image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16F26CDA-DF09-6C44-8C84-6A225722E8AE}"/>
    </a:ext>
  </a:extLst>
</a:theme>
</file>

<file path=ppt/theme/theme6.xml><?xml version="1.0" encoding="utf-8"?>
<a:theme xmlns:a="http://schemas.openxmlformats.org/drawingml/2006/main" name="6. Testimonial Slide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A21F5683-AC5E-E549-BBC9-F49CE933D6A3}"/>
    </a:ext>
  </a:extLst>
</a:theme>
</file>

<file path=ppt/theme/theme7.xml><?xml version="1.0" encoding="utf-8"?>
<a:theme xmlns:a="http://schemas.openxmlformats.org/drawingml/2006/main" name="7. Closing Slide">
  <a:themeElements>
    <a:clrScheme name="Met Crusad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3164"/>
      </a:accent1>
      <a:accent2>
        <a:srgbClr val="263B93"/>
      </a:accent2>
      <a:accent3>
        <a:srgbClr val="637BC8"/>
      </a:accent3>
      <a:accent4>
        <a:srgbClr val="DBE8FB"/>
      </a:accent4>
      <a:accent5>
        <a:srgbClr val="BA3732"/>
      </a:accent5>
      <a:accent6>
        <a:srgbClr val="FF9F28"/>
      </a:accent6>
      <a:hlink>
        <a:srgbClr val="4990FA"/>
      </a:hlink>
      <a:folHlink>
        <a:srgbClr val="0A6CF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 Crusaders PowerPoint Template-v2" id="{160796E6-7EF7-F642-9705-3ACA16559141}" vid="{4F4CAEE6-0662-314F-BA36-F4356534DD6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172</TotalTime>
  <Words>1002</Words>
  <Application>Microsoft Macintosh PowerPoint</Application>
  <PresentationFormat>Widescreen</PresentationFormat>
  <Paragraphs>151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Century Gothic</vt:lpstr>
      <vt:lpstr>Georgia</vt:lpstr>
      <vt:lpstr>Lucida Grande</vt:lpstr>
      <vt:lpstr>Times</vt:lpstr>
      <vt:lpstr>Wingdings</vt:lpstr>
      <vt:lpstr>1. Title Slide</vt:lpstr>
      <vt:lpstr>2. Section Divider</vt:lpstr>
      <vt:lpstr>3. Content Slides</vt:lpstr>
      <vt:lpstr>4. Content Slides w/Subhead</vt:lpstr>
      <vt:lpstr>5. Full screen image</vt:lpstr>
      <vt:lpstr>6. Testimonial Slide</vt:lpstr>
      <vt:lpstr>7. Closing Slide</vt:lpstr>
      <vt:lpstr>Newly approved therapies for METex14 and METamp lung cancers</vt:lpstr>
      <vt:lpstr>METex14 as an oncogene driver in lung cancer </vt:lpstr>
      <vt:lpstr>MET amplification in lung cancer</vt:lpstr>
      <vt:lpstr>METex14 and METamp in lung cancer</vt:lpstr>
      <vt:lpstr>The patents and needs </vt:lpstr>
      <vt:lpstr>FDA approved MET therapies</vt:lpstr>
      <vt:lpstr>Crizotinib PROFILE 1001 Study Design</vt:lpstr>
      <vt:lpstr> </vt:lpstr>
      <vt:lpstr>Crizotinib activity in MET amplified NSCLC</vt:lpstr>
      <vt:lpstr>Tepotinib VISION study design</vt:lpstr>
      <vt:lpstr>Tepotinib activity in METex14  </vt:lpstr>
      <vt:lpstr>Capmatinib Geometry mono-1 Study design</vt:lpstr>
      <vt:lpstr>Capmatinib activity in METex14  </vt:lpstr>
      <vt:lpstr>Capmatinib in MET GCN cohorts</vt:lpstr>
      <vt:lpstr>Savolitinib NCT02897479 study design</vt:lpstr>
      <vt:lpstr>Savolitinib activity in METex14  </vt:lpstr>
      <vt:lpstr>Type I MET inhibitors in MET exon 14 skipping</vt:lpstr>
      <vt:lpstr>Blood Brain Barrier</vt:lpstr>
      <vt:lpstr>CNS Activity – Capmatinib and Tepotinib</vt:lpstr>
      <vt:lpstr>Crizotinib  - Safety</vt:lpstr>
      <vt:lpstr>Capmatinib  - Safety</vt:lpstr>
      <vt:lpstr>Tepotinib  - Safety</vt:lpstr>
      <vt:lpstr>Capmatinib- Practical concerns</vt:lpstr>
      <vt:lpstr>Tepotinib- Practical concerns</vt:lpstr>
      <vt:lpstr>MET TKIs - Practical concerns</vt:lpstr>
      <vt:lpstr>Conflict of Interest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Newly approved therapies for METex14 and METamp lung cancers</dc:title>
  <dc:subject/>
  <dc:creator>Microsoft Office User</dc:creator>
  <cp:keywords/>
  <dc:description/>
  <cp:lastModifiedBy>John Hallick</cp:lastModifiedBy>
  <cp:revision>13</cp:revision>
  <dcterms:created xsi:type="dcterms:W3CDTF">2021-03-03T18:30:03Z</dcterms:created>
  <dcterms:modified xsi:type="dcterms:W3CDTF">2021-03-04T21:50:33Z</dcterms:modified>
  <cp:category/>
</cp:coreProperties>
</file>