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  <p:sldMasterId id="2147483668" r:id="rId3"/>
    <p:sldMasterId id="2147483680" r:id="rId4"/>
    <p:sldMasterId id="2147483695" r:id="rId5"/>
    <p:sldMasterId id="2147483717" r:id="rId6"/>
    <p:sldMasterId id="2147483687" r:id="rId7"/>
  </p:sldMasterIdLst>
  <p:notesMasterIdLst>
    <p:notesMasterId r:id="rId31"/>
  </p:notesMasterIdLst>
  <p:sldIdLst>
    <p:sldId id="256" r:id="rId8"/>
    <p:sldId id="301" r:id="rId9"/>
    <p:sldId id="287" r:id="rId10"/>
    <p:sldId id="8128" r:id="rId11"/>
    <p:sldId id="8129" r:id="rId12"/>
    <p:sldId id="8130" r:id="rId13"/>
    <p:sldId id="8131" r:id="rId14"/>
    <p:sldId id="8132" r:id="rId15"/>
    <p:sldId id="393" r:id="rId16"/>
    <p:sldId id="329" r:id="rId17"/>
    <p:sldId id="325" r:id="rId18"/>
    <p:sldId id="326" r:id="rId19"/>
    <p:sldId id="323" r:id="rId20"/>
    <p:sldId id="324" r:id="rId21"/>
    <p:sldId id="8127" r:id="rId22"/>
    <p:sldId id="328" r:id="rId23"/>
    <p:sldId id="1670" r:id="rId24"/>
    <p:sldId id="1672" r:id="rId25"/>
    <p:sldId id="1671" r:id="rId26"/>
    <p:sldId id="322" r:id="rId27"/>
    <p:sldId id="321" r:id="rId28"/>
    <p:sldId id="314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670"/>
    <a:srgbClr val="293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0" autoAdjust="0"/>
    <p:restoredTop sz="94694"/>
  </p:normalViewPr>
  <p:slideViewPr>
    <p:cSldViewPr snapToGrid="0" snapToObjects="1">
      <p:cViewPr varScale="1">
        <p:scale>
          <a:sx n="100" d="100"/>
          <a:sy n="100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D2D9C2-5645-9645-87D2-F43FE174747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9A7B2C-35C2-4840-85B6-409AE26D84B5}">
      <dgm:prSet/>
      <dgm:spPr/>
      <dgm:t>
        <a:bodyPr/>
        <a:lstStyle/>
        <a:p>
          <a:r>
            <a:rPr lang="en-US" dirty="0"/>
            <a:t>Pathway re-activation </a:t>
          </a:r>
        </a:p>
      </dgm:t>
    </dgm:pt>
    <dgm:pt modelId="{6ABAEBA5-11B7-ED45-B85D-7F089278B9FD}" type="parTrans" cxnId="{B03C96FC-6B58-AF44-AFBD-15BFFCB4869E}">
      <dgm:prSet/>
      <dgm:spPr/>
      <dgm:t>
        <a:bodyPr/>
        <a:lstStyle/>
        <a:p>
          <a:endParaRPr lang="en-US"/>
        </a:p>
      </dgm:t>
    </dgm:pt>
    <dgm:pt modelId="{EB5FB3BB-3F38-AB49-BE34-528ABB303B0A}" type="sibTrans" cxnId="{B03C96FC-6B58-AF44-AFBD-15BFFCB4869E}">
      <dgm:prSet/>
      <dgm:spPr/>
      <dgm:t>
        <a:bodyPr/>
        <a:lstStyle/>
        <a:p>
          <a:endParaRPr lang="en-US"/>
        </a:p>
      </dgm:t>
    </dgm:pt>
    <dgm:pt modelId="{F3D70339-8A54-9942-BE54-93BC353825F0}">
      <dgm:prSet/>
      <dgm:spPr/>
      <dgm:t>
        <a:bodyPr/>
        <a:lstStyle/>
        <a:p>
          <a:r>
            <a:rPr lang="en-US" dirty="0"/>
            <a:t>Bypass pathway activation</a:t>
          </a:r>
        </a:p>
      </dgm:t>
    </dgm:pt>
    <dgm:pt modelId="{7ADBB1EC-C516-A146-B089-55788D0F30C4}" type="parTrans" cxnId="{856BE504-C0C2-1944-A059-C1BCFC501C59}">
      <dgm:prSet/>
      <dgm:spPr/>
      <dgm:t>
        <a:bodyPr/>
        <a:lstStyle/>
        <a:p>
          <a:endParaRPr lang="en-US"/>
        </a:p>
      </dgm:t>
    </dgm:pt>
    <dgm:pt modelId="{B1B47549-FEFA-F547-8A2F-5F5F34F2A2D5}" type="sibTrans" cxnId="{856BE504-C0C2-1944-A059-C1BCFC501C59}">
      <dgm:prSet/>
      <dgm:spPr/>
      <dgm:t>
        <a:bodyPr/>
        <a:lstStyle/>
        <a:p>
          <a:endParaRPr lang="en-US"/>
        </a:p>
      </dgm:t>
    </dgm:pt>
    <dgm:pt modelId="{82451177-2110-5B4A-AC59-92A01F97F737}">
      <dgm:prSet/>
      <dgm:spPr/>
      <dgm:t>
        <a:bodyPr/>
        <a:lstStyle/>
        <a:p>
          <a:r>
            <a:rPr lang="en-US" dirty="0"/>
            <a:t>Non-genetic </a:t>
          </a:r>
        </a:p>
      </dgm:t>
    </dgm:pt>
    <dgm:pt modelId="{74DCD41C-B02F-644D-82B9-9F2B71485687}" type="parTrans" cxnId="{75977919-EE07-8A49-A560-8703F4059161}">
      <dgm:prSet/>
      <dgm:spPr/>
      <dgm:t>
        <a:bodyPr/>
        <a:lstStyle/>
        <a:p>
          <a:endParaRPr lang="en-US"/>
        </a:p>
      </dgm:t>
    </dgm:pt>
    <dgm:pt modelId="{FD77DDB2-097D-F640-8C28-E736DCA9541F}" type="sibTrans" cxnId="{75977919-EE07-8A49-A560-8703F4059161}">
      <dgm:prSet/>
      <dgm:spPr/>
      <dgm:t>
        <a:bodyPr/>
        <a:lstStyle/>
        <a:p>
          <a:endParaRPr lang="en-US"/>
        </a:p>
      </dgm:t>
    </dgm:pt>
    <dgm:pt modelId="{F846A3D5-5278-8245-BADD-BD74A21F7788}">
      <dgm:prSet/>
      <dgm:spPr/>
      <dgm:t>
        <a:bodyPr/>
        <a:lstStyle/>
        <a:p>
          <a:r>
            <a:rPr lang="en-US" dirty="0"/>
            <a:t>For example, small cell transformation</a:t>
          </a:r>
        </a:p>
      </dgm:t>
    </dgm:pt>
    <dgm:pt modelId="{37AB058A-FD43-B346-9F37-4C4318C10643}" type="parTrans" cxnId="{B2840D4F-C67B-F246-8788-8720CBD4428C}">
      <dgm:prSet/>
      <dgm:spPr/>
      <dgm:t>
        <a:bodyPr/>
        <a:lstStyle/>
        <a:p>
          <a:endParaRPr lang="en-US"/>
        </a:p>
      </dgm:t>
    </dgm:pt>
    <dgm:pt modelId="{92B163E2-A16B-794C-9842-A9CCBE8B42F7}" type="sibTrans" cxnId="{B2840D4F-C67B-F246-8788-8720CBD4428C}">
      <dgm:prSet/>
      <dgm:spPr/>
      <dgm:t>
        <a:bodyPr/>
        <a:lstStyle/>
        <a:p>
          <a:endParaRPr lang="en-US"/>
        </a:p>
      </dgm:t>
    </dgm:pt>
    <dgm:pt modelId="{C1385776-5E30-CD4F-9022-5CE36B7FE355}">
      <dgm:prSet/>
      <dgm:spPr/>
      <dgm:t>
        <a:bodyPr/>
        <a:lstStyle/>
        <a:p>
          <a:r>
            <a:rPr lang="en-US" dirty="0"/>
            <a:t>acquired new resistant driver </a:t>
          </a:r>
        </a:p>
      </dgm:t>
    </dgm:pt>
    <dgm:pt modelId="{73696710-E06A-DB49-973A-B234A2322587}" type="parTrans" cxnId="{80FC4566-DDB1-C842-BB73-32FD86A86065}">
      <dgm:prSet/>
      <dgm:spPr/>
      <dgm:t>
        <a:bodyPr/>
        <a:lstStyle/>
        <a:p>
          <a:endParaRPr lang="en-US"/>
        </a:p>
      </dgm:t>
    </dgm:pt>
    <dgm:pt modelId="{BB20AA3A-89B0-474D-B5D3-C3572FC5CF31}" type="sibTrans" cxnId="{80FC4566-DDB1-C842-BB73-32FD86A86065}">
      <dgm:prSet/>
      <dgm:spPr/>
      <dgm:t>
        <a:bodyPr/>
        <a:lstStyle/>
        <a:p>
          <a:endParaRPr lang="en-US"/>
        </a:p>
      </dgm:t>
    </dgm:pt>
    <dgm:pt modelId="{397F8015-DF3C-6D4A-8774-58649BDA3D09}">
      <dgm:prSet/>
      <dgm:spPr/>
      <dgm:t>
        <a:bodyPr/>
        <a:lstStyle/>
        <a:p>
          <a:r>
            <a:rPr lang="en-US" dirty="0"/>
            <a:t>secondary mutation within the oncogene</a:t>
          </a:r>
        </a:p>
      </dgm:t>
    </dgm:pt>
    <dgm:pt modelId="{35029EA9-E134-F841-8882-1644FAF1D882}" type="parTrans" cxnId="{63724CF5-F0EF-6045-A384-868915FAE931}">
      <dgm:prSet/>
      <dgm:spPr/>
      <dgm:t>
        <a:bodyPr/>
        <a:lstStyle/>
        <a:p>
          <a:endParaRPr lang="en-US"/>
        </a:p>
      </dgm:t>
    </dgm:pt>
    <dgm:pt modelId="{4E485905-A24F-6948-8154-57766CAA613F}" type="sibTrans" cxnId="{63724CF5-F0EF-6045-A384-868915FAE931}">
      <dgm:prSet/>
      <dgm:spPr/>
      <dgm:t>
        <a:bodyPr/>
        <a:lstStyle/>
        <a:p>
          <a:endParaRPr lang="en-US"/>
        </a:p>
      </dgm:t>
    </dgm:pt>
    <dgm:pt modelId="{2FB7584A-73EF-474E-93E4-F00D0454ABA0}" type="pres">
      <dgm:prSet presAssocID="{5ED2D9C2-5645-9645-87D2-F43FE1747473}" presName="Name0" presStyleCnt="0">
        <dgm:presLayoutVars>
          <dgm:dir/>
          <dgm:resizeHandles val="exact"/>
        </dgm:presLayoutVars>
      </dgm:prSet>
      <dgm:spPr/>
    </dgm:pt>
    <dgm:pt modelId="{F330C721-DD0C-FB44-BCAB-898D6BE45C7D}" type="pres">
      <dgm:prSet presAssocID="{5ED2D9C2-5645-9645-87D2-F43FE1747473}" presName="bkgdShp" presStyleLbl="alignAccFollowNode1" presStyleIdx="0" presStyleCnt="1"/>
      <dgm:spPr/>
    </dgm:pt>
    <dgm:pt modelId="{69C1460A-6481-4442-B9BC-F3F203684DF3}" type="pres">
      <dgm:prSet presAssocID="{5ED2D9C2-5645-9645-87D2-F43FE1747473}" presName="linComp" presStyleCnt="0"/>
      <dgm:spPr/>
    </dgm:pt>
    <dgm:pt modelId="{CEBFEF0F-E1B3-354D-B298-B7278D9286DD}" type="pres">
      <dgm:prSet presAssocID="{C19A7B2C-35C2-4840-85B6-409AE26D84B5}" presName="compNode" presStyleCnt="0"/>
      <dgm:spPr/>
    </dgm:pt>
    <dgm:pt modelId="{9A7EB8D9-8063-1846-8064-FF4744FAEAA5}" type="pres">
      <dgm:prSet presAssocID="{C19A7B2C-35C2-4840-85B6-409AE26D84B5}" presName="node" presStyleLbl="node1" presStyleIdx="0" presStyleCnt="3">
        <dgm:presLayoutVars>
          <dgm:bulletEnabled val="1"/>
        </dgm:presLayoutVars>
      </dgm:prSet>
      <dgm:spPr/>
    </dgm:pt>
    <dgm:pt modelId="{CB9760AF-64B6-2842-B7AB-FD2BB2B7ACF0}" type="pres">
      <dgm:prSet presAssocID="{C19A7B2C-35C2-4840-85B6-409AE26D84B5}" presName="invisiNode" presStyleLbl="node1" presStyleIdx="0" presStyleCnt="3"/>
      <dgm:spPr/>
    </dgm:pt>
    <dgm:pt modelId="{47A15B67-149E-1645-BE14-3987A61C7E6C}" type="pres">
      <dgm:prSet presAssocID="{C19A7B2C-35C2-4840-85B6-409AE26D84B5}" presName="imagNode" presStyleLbl="fgImgPlace1" presStyleIdx="0" presStyleCnt="3"/>
      <dgm:spPr/>
    </dgm:pt>
    <dgm:pt modelId="{B5CB2053-0C68-934B-89D7-B83F67004721}" type="pres">
      <dgm:prSet presAssocID="{EB5FB3BB-3F38-AB49-BE34-528ABB303B0A}" presName="sibTrans" presStyleLbl="sibTrans2D1" presStyleIdx="0" presStyleCnt="0"/>
      <dgm:spPr/>
    </dgm:pt>
    <dgm:pt modelId="{08667A02-DDA9-6D4F-A168-8B5DAF028336}" type="pres">
      <dgm:prSet presAssocID="{F3D70339-8A54-9942-BE54-93BC353825F0}" presName="compNode" presStyleCnt="0"/>
      <dgm:spPr/>
    </dgm:pt>
    <dgm:pt modelId="{E7DE21EA-B9B8-AB41-A91D-CBA7810BDF71}" type="pres">
      <dgm:prSet presAssocID="{F3D70339-8A54-9942-BE54-93BC353825F0}" presName="node" presStyleLbl="node1" presStyleIdx="1" presStyleCnt="3">
        <dgm:presLayoutVars>
          <dgm:bulletEnabled val="1"/>
        </dgm:presLayoutVars>
      </dgm:prSet>
      <dgm:spPr/>
    </dgm:pt>
    <dgm:pt modelId="{E0795921-101C-324C-8512-DA8E39FC2552}" type="pres">
      <dgm:prSet presAssocID="{F3D70339-8A54-9942-BE54-93BC353825F0}" presName="invisiNode" presStyleLbl="node1" presStyleIdx="1" presStyleCnt="3"/>
      <dgm:spPr/>
    </dgm:pt>
    <dgm:pt modelId="{58D9D7B9-0E24-6F48-B669-6485000D08A9}" type="pres">
      <dgm:prSet presAssocID="{F3D70339-8A54-9942-BE54-93BC353825F0}" presName="imagNode" presStyleLbl="fgImgPlace1" presStyleIdx="1" presStyleCnt="3"/>
      <dgm:spPr/>
    </dgm:pt>
    <dgm:pt modelId="{78F3E907-5700-6C47-AED8-3A7257BA8411}" type="pres">
      <dgm:prSet presAssocID="{B1B47549-FEFA-F547-8A2F-5F5F34F2A2D5}" presName="sibTrans" presStyleLbl="sibTrans2D1" presStyleIdx="0" presStyleCnt="0"/>
      <dgm:spPr/>
    </dgm:pt>
    <dgm:pt modelId="{37F50565-F4DD-8943-9A2C-5689CE87E542}" type="pres">
      <dgm:prSet presAssocID="{82451177-2110-5B4A-AC59-92A01F97F737}" presName="compNode" presStyleCnt="0"/>
      <dgm:spPr/>
    </dgm:pt>
    <dgm:pt modelId="{DD31DB37-1940-6648-A943-D514663CE8BB}" type="pres">
      <dgm:prSet presAssocID="{82451177-2110-5B4A-AC59-92A01F97F737}" presName="node" presStyleLbl="node1" presStyleIdx="2" presStyleCnt="3">
        <dgm:presLayoutVars>
          <dgm:bulletEnabled val="1"/>
        </dgm:presLayoutVars>
      </dgm:prSet>
      <dgm:spPr/>
    </dgm:pt>
    <dgm:pt modelId="{206C5495-B5F3-C947-93A9-C91C77CC5FE4}" type="pres">
      <dgm:prSet presAssocID="{82451177-2110-5B4A-AC59-92A01F97F737}" presName="invisiNode" presStyleLbl="node1" presStyleIdx="2" presStyleCnt="3"/>
      <dgm:spPr/>
    </dgm:pt>
    <dgm:pt modelId="{52A5A5B0-6406-A143-B28F-BEB5430EA447}" type="pres">
      <dgm:prSet presAssocID="{82451177-2110-5B4A-AC59-92A01F97F737}" presName="imagNode" presStyleLbl="fgImgPlace1" presStyleIdx="2" presStyleCnt="3"/>
      <dgm:spPr/>
    </dgm:pt>
  </dgm:ptLst>
  <dgm:cxnLst>
    <dgm:cxn modelId="{856BE504-C0C2-1944-A059-C1BCFC501C59}" srcId="{5ED2D9C2-5645-9645-87D2-F43FE1747473}" destId="{F3D70339-8A54-9942-BE54-93BC353825F0}" srcOrd="1" destOrd="0" parTransId="{7ADBB1EC-C516-A146-B089-55788D0F30C4}" sibTransId="{B1B47549-FEFA-F547-8A2F-5F5F34F2A2D5}"/>
    <dgm:cxn modelId="{75977919-EE07-8A49-A560-8703F4059161}" srcId="{5ED2D9C2-5645-9645-87D2-F43FE1747473}" destId="{82451177-2110-5B4A-AC59-92A01F97F737}" srcOrd="2" destOrd="0" parTransId="{74DCD41C-B02F-644D-82B9-9F2B71485687}" sibTransId="{FD77DDB2-097D-F640-8C28-E736DCA9541F}"/>
    <dgm:cxn modelId="{07339726-CF68-1149-A952-7EBD4C7B8950}" type="presOf" srcId="{EB5FB3BB-3F38-AB49-BE34-528ABB303B0A}" destId="{B5CB2053-0C68-934B-89D7-B83F67004721}" srcOrd="0" destOrd="0" presId="urn:microsoft.com/office/officeart/2005/8/layout/pList2"/>
    <dgm:cxn modelId="{B2840D4F-C67B-F246-8788-8720CBD4428C}" srcId="{82451177-2110-5B4A-AC59-92A01F97F737}" destId="{F846A3D5-5278-8245-BADD-BD74A21F7788}" srcOrd="0" destOrd="0" parTransId="{37AB058A-FD43-B346-9F37-4C4318C10643}" sibTransId="{92B163E2-A16B-794C-9842-A9CCBE8B42F7}"/>
    <dgm:cxn modelId="{DFA63A51-7FAA-314D-9056-E57128F1A8D1}" type="presOf" srcId="{F846A3D5-5278-8245-BADD-BD74A21F7788}" destId="{DD31DB37-1940-6648-A943-D514663CE8BB}" srcOrd="0" destOrd="1" presId="urn:microsoft.com/office/officeart/2005/8/layout/pList2"/>
    <dgm:cxn modelId="{80FC4566-DDB1-C842-BB73-32FD86A86065}" srcId="{F3D70339-8A54-9942-BE54-93BC353825F0}" destId="{C1385776-5E30-CD4F-9022-5CE36B7FE355}" srcOrd="0" destOrd="0" parTransId="{73696710-E06A-DB49-973A-B234A2322587}" sibTransId="{BB20AA3A-89B0-474D-B5D3-C3572FC5CF31}"/>
    <dgm:cxn modelId="{8D301768-2D1B-B84C-B018-0D0091ACB481}" type="presOf" srcId="{C1385776-5E30-CD4F-9022-5CE36B7FE355}" destId="{E7DE21EA-B9B8-AB41-A91D-CBA7810BDF71}" srcOrd="0" destOrd="1" presId="urn:microsoft.com/office/officeart/2005/8/layout/pList2"/>
    <dgm:cxn modelId="{786A2A81-0E85-674A-A278-6BAD4789B83B}" type="presOf" srcId="{C19A7B2C-35C2-4840-85B6-409AE26D84B5}" destId="{9A7EB8D9-8063-1846-8064-FF4744FAEAA5}" srcOrd="0" destOrd="0" presId="urn:microsoft.com/office/officeart/2005/8/layout/pList2"/>
    <dgm:cxn modelId="{0FC7D885-580B-B947-8F73-41DE8400C960}" type="presOf" srcId="{397F8015-DF3C-6D4A-8774-58649BDA3D09}" destId="{9A7EB8D9-8063-1846-8064-FF4744FAEAA5}" srcOrd="0" destOrd="1" presId="urn:microsoft.com/office/officeart/2005/8/layout/pList2"/>
    <dgm:cxn modelId="{C07D5394-D86B-C648-9511-75BD06BB4EB9}" type="presOf" srcId="{5ED2D9C2-5645-9645-87D2-F43FE1747473}" destId="{2FB7584A-73EF-474E-93E4-F00D0454ABA0}" srcOrd="0" destOrd="0" presId="urn:microsoft.com/office/officeart/2005/8/layout/pList2"/>
    <dgm:cxn modelId="{7EEFBFBA-E6ED-A943-A969-480CF6A5B980}" type="presOf" srcId="{82451177-2110-5B4A-AC59-92A01F97F737}" destId="{DD31DB37-1940-6648-A943-D514663CE8BB}" srcOrd="0" destOrd="0" presId="urn:microsoft.com/office/officeart/2005/8/layout/pList2"/>
    <dgm:cxn modelId="{05F6BBD0-2E85-4646-A449-95CFE78A3ED5}" type="presOf" srcId="{B1B47549-FEFA-F547-8A2F-5F5F34F2A2D5}" destId="{78F3E907-5700-6C47-AED8-3A7257BA8411}" srcOrd="0" destOrd="0" presId="urn:microsoft.com/office/officeart/2005/8/layout/pList2"/>
    <dgm:cxn modelId="{C6BC23E5-F681-B54D-8643-5FA7A88B0CB0}" type="presOf" srcId="{F3D70339-8A54-9942-BE54-93BC353825F0}" destId="{E7DE21EA-B9B8-AB41-A91D-CBA7810BDF71}" srcOrd="0" destOrd="0" presId="urn:microsoft.com/office/officeart/2005/8/layout/pList2"/>
    <dgm:cxn modelId="{63724CF5-F0EF-6045-A384-868915FAE931}" srcId="{C19A7B2C-35C2-4840-85B6-409AE26D84B5}" destId="{397F8015-DF3C-6D4A-8774-58649BDA3D09}" srcOrd="0" destOrd="0" parTransId="{35029EA9-E134-F841-8882-1644FAF1D882}" sibTransId="{4E485905-A24F-6948-8154-57766CAA613F}"/>
    <dgm:cxn modelId="{B03C96FC-6B58-AF44-AFBD-15BFFCB4869E}" srcId="{5ED2D9C2-5645-9645-87D2-F43FE1747473}" destId="{C19A7B2C-35C2-4840-85B6-409AE26D84B5}" srcOrd="0" destOrd="0" parTransId="{6ABAEBA5-11B7-ED45-B85D-7F089278B9FD}" sibTransId="{EB5FB3BB-3F38-AB49-BE34-528ABB303B0A}"/>
    <dgm:cxn modelId="{1FF0D495-E653-B141-BCB7-F1D40AF18BC2}" type="presParOf" srcId="{2FB7584A-73EF-474E-93E4-F00D0454ABA0}" destId="{F330C721-DD0C-FB44-BCAB-898D6BE45C7D}" srcOrd="0" destOrd="0" presId="urn:microsoft.com/office/officeart/2005/8/layout/pList2"/>
    <dgm:cxn modelId="{97720002-EA24-5C4D-9E83-FC4E5643A556}" type="presParOf" srcId="{2FB7584A-73EF-474E-93E4-F00D0454ABA0}" destId="{69C1460A-6481-4442-B9BC-F3F203684DF3}" srcOrd="1" destOrd="0" presId="urn:microsoft.com/office/officeart/2005/8/layout/pList2"/>
    <dgm:cxn modelId="{BF194D6B-61A9-6145-9FC2-01548EF8D3AB}" type="presParOf" srcId="{69C1460A-6481-4442-B9BC-F3F203684DF3}" destId="{CEBFEF0F-E1B3-354D-B298-B7278D9286DD}" srcOrd="0" destOrd="0" presId="urn:microsoft.com/office/officeart/2005/8/layout/pList2"/>
    <dgm:cxn modelId="{A89F870A-8298-5842-ABD3-BAABCB416E87}" type="presParOf" srcId="{CEBFEF0F-E1B3-354D-B298-B7278D9286DD}" destId="{9A7EB8D9-8063-1846-8064-FF4744FAEAA5}" srcOrd="0" destOrd="0" presId="urn:microsoft.com/office/officeart/2005/8/layout/pList2"/>
    <dgm:cxn modelId="{B37C376B-72CB-EE41-B908-4139DBC2DBEA}" type="presParOf" srcId="{CEBFEF0F-E1B3-354D-B298-B7278D9286DD}" destId="{CB9760AF-64B6-2842-B7AB-FD2BB2B7ACF0}" srcOrd="1" destOrd="0" presId="urn:microsoft.com/office/officeart/2005/8/layout/pList2"/>
    <dgm:cxn modelId="{5B6EFFB7-2A93-3C49-8A17-10D96EEB6283}" type="presParOf" srcId="{CEBFEF0F-E1B3-354D-B298-B7278D9286DD}" destId="{47A15B67-149E-1645-BE14-3987A61C7E6C}" srcOrd="2" destOrd="0" presId="urn:microsoft.com/office/officeart/2005/8/layout/pList2"/>
    <dgm:cxn modelId="{F00414AD-4FBB-314B-9338-E8F1C9962343}" type="presParOf" srcId="{69C1460A-6481-4442-B9BC-F3F203684DF3}" destId="{B5CB2053-0C68-934B-89D7-B83F67004721}" srcOrd="1" destOrd="0" presId="urn:microsoft.com/office/officeart/2005/8/layout/pList2"/>
    <dgm:cxn modelId="{51341403-8C8F-324B-8905-84FFC0989DF0}" type="presParOf" srcId="{69C1460A-6481-4442-B9BC-F3F203684DF3}" destId="{08667A02-DDA9-6D4F-A168-8B5DAF028336}" srcOrd="2" destOrd="0" presId="urn:microsoft.com/office/officeart/2005/8/layout/pList2"/>
    <dgm:cxn modelId="{97486FE0-A427-D640-B31D-FAFAA779A787}" type="presParOf" srcId="{08667A02-DDA9-6D4F-A168-8B5DAF028336}" destId="{E7DE21EA-B9B8-AB41-A91D-CBA7810BDF71}" srcOrd="0" destOrd="0" presId="urn:microsoft.com/office/officeart/2005/8/layout/pList2"/>
    <dgm:cxn modelId="{06D05ED5-87B3-7D44-896A-04918B90F396}" type="presParOf" srcId="{08667A02-DDA9-6D4F-A168-8B5DAF028336}" destId="{E0795921-101C-324C-8512-DA8E39FC2552}" srcOrd="1" destOrd="0" presId="urn:microsoft.com/office/officeart/2005/8/layout/pList2"/>
    <dgm:cxn modelId="{4C4FE7A6-4EBA-3544-92CC-90633A9B8FC5}" type="presParOf" srcId="{08667A02-DDA9-6D4F-A168-8B5DAF028336}" destId="{58D9D7B9-0E24-6F48-B669-6485000D08A9}" srcOrd="2" destOrd="0" presId="urn:microsoft.com/office/officeart/2005/8/layout/pList2"/>
    <dgm:cxn modelId="{253F695F-BB24-B24C-B78B-075D689BAB7F}" type="presParOf" srcId="{69C1460A-6481-4442-B9BC-F3F203684DF3}" destId="{78F3E907-5700-6C47-AED8-3A7257BA8411}" srcOrd="3" destOrd="0" presId="urn:microsoft.com/office/officeart/2005/8/layout/pList2"/>
    <dgm:cxn modelId="{575309B3-C367-7845-9BA3-CC14848604D4}" type="presParOf" srcId="{69C1460A-6481-4442-B9BC-F3F203684DF3}" destId="{37F50565-F4DD-8943-9A2C-5689CE87E542}" srcOrd="4" destOrd="0" presId="urn:microsoft.com/office/officeart/2005/8/layout/pList2"/>
    <dgm:cxn modelId="{013A7103-BB8B-B745-B615-439111AE7560}" type="presParOf" srcId="{37F50565-F4DD-8943-9A2C-5689CE87E542}" destId="{DD31DB37-1940-6648-A943-D514663CE8BB}" srcOrd="0" destOrd="0" presId="urn:microsoft.com/office/officeart/2005/8/layout/pList2"/>
    <dgm:cxn modelId="{17A65988-38FE-014F-8090-2E3CA3D6EE65}" type="presParOf" srcId="{37F50565-F4DD-8943-9A2C-5689CE87E542}" destId="{206C5495-B5F3-C947-93A9-C91C77CC5FE4}" srcOrd="1" destOrd="0" presId="urn:microsoft.com/office/officeart/2005/8/layout/pList2"/>
    <dgm:cxn modelId="{EA7CCB97-CF00-034E-B9D4-50660327BD1E}" type="presParOf" srcId="{37F50565-F4DD-8943-9A2C-5689CE87E542}" destId="{52A5A5B0-6406-A143-B28F-BEB5430EA44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2D9C2-5645-9645-87D2-F43FE174747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9A7B2C-35C2-4840-85B6-409AE26D84B5}">
      <dgm:prSet/>
      <dgm:spPr/>
      <dgm:t>
        <a:bodyPr/>
        <a:lstStyle/>
        <a:p>
          <a:r>
            <a:rPr lang="en-US" dirty="0"/>
            <a:t>Pathway re-activation </a:t>
          </a:r>
        </a:p>
      </dgm:t>
    </dgm:pt>
    <dgm:pt modelId="{6ABAEBA5-11B7-ED45-B85D-7F089278B9FD}" type="parTrans" cxnId="{B03C96FC-6B58-AF44-AFBD-15BFFCB4869E}">
      <dgm:prSet/>
      <dgm:spPr/>
      <dgm:t>
        <a:bodyPr/>
        <a:lstStyle/>
        <a:p>
          <a:endParaRPr lang="en-US"/>
        </a:p>
      </dgm:t>
    </dgm:pt>
    <dgm:pt modelId="{EB5FB3BB-3F38-AB49-BE34-528ABB303B0A}" type="sibTrans" cxnId="{B03C96FC-6B58-AF44-AFBD-15BFFCB4869E}">
      <dgm:prSet/>
      <dgm:spPr/>
      <dgm:t>
        <a:bodyPr/>
        <a:lstStyle/>
        <a:p>
          <a:endParaRPr lang="en-US"/>
        </a:p>
      </dgm:t>
    </dgm:pt>
    <dgm:pt modelId="{F3D70339-8A54-9942-BE54-93BC353825F0}">
      <dgm:prSet/>
      <dgm:spPr/>
      <dgm:t>
        <a:bodyPr/>
        <a:lstStyle/>
        <a:p>
          <a:r>
            <a:rPr lang="en-US" dirty="0"/>
            <a:t>Bypass pathway activation</a:t>
          </a:r>
        </a:p>
      </dgm:t>
    </dgm:pt>
    <dgm:pt modelId="{7ADBB1EC-C516-A146-B089-55788D0F30C4}" type="parTrans" cxnId="{856BE504-C0C2-1944-A059-C1BCFC501C59}">
      <dgm:prSet/>
      <dgm:spPr/>
      <dgm:t>
        <a:bodyPr/>
        <a:lstStyle/>
        <a:p>
          <a:endParaRPr lang="en-US"/>
        </a:p>
      </dgm:t>
    </dgm:pt>
    <dgm:pt modelId="{B1B47549-FEFA-F547-8A2F-5F5F34F2A2D5}" type="sibTrans" cxnId="{856BE504-C0C2-1944-A059-C1BCFC501C59}">
      <dgm:prSet/>
      <dgm:spPr/>
      <dgm:t>
        <a:bodyPr/>
        <a:lstStyle/>
        <a:p>
          <a:endParaRPr lang="en-US"/>
        </a:p>
      </dgm:t>
    </dgm:pt>
    <dgm:pt modelId="{82451177-2110-5B4A-AC59-92A01F97F737}">
      <dgm:prSet/>
      <dgm:spPr/>
      <dgm:t>
        <a:bodyPr/>
        <a:lstStyle/>
        <a:p>
          <a:r>
            <a:rPr lang="en-US" dirty="0"/>
            <a:t>Non-genetic </a:t>
          </a:r>
        </a:p>
      </dgm:t>
    </dgm:pt>
    <dgm:pt modelId="{74DCD41C-B02F-644D-82B9-9F2B71485687}" type="parTrans" cxnId="{75977919-EE07-8A49-A560-8703F4059161}">
      <dgm:prSet/>
      <dgm:spPr/>
      <dgm:t>
        <a:bodyPr/>
        <a:lstStyle/>
        <a:p>
          <a:endParaRPr lang="en-US"/>
        </a:p>
      </dgm:t>
    </dgm:pt>
    <dgm:pt modelId="{FD77DDB2-097D-F640-8C28-E736DCA9541F}" type="sibTrans" cxnId="{75977919-EE07-8A49-A560-8703F4059161}">
      <dgm:prSet/>
      <dgm:spPr/>
      <dgm:t>
        <a:bodyPr/>
        <a:lstStyle/>
        <a:p>
          <a:endParaRPr lang="en-US"/>
        </a:p>
      </dgm:t>
    </dgm:pt>
    <dgm:pt modelId="{F846A3D5-5278-8245-BADD-BD74A21F7788}">
      <dgm:prSet/>
      <dgm:spPr/>
      <dgm:t>
        <a:bodyPr/>
        <a:lstStyle/>
        <a:p>
          <a:r>
            <a:rPr lang="en-US" dirty="0"/>
            <a:t>For example, small cell transformation</a:t>
          </a:r>
        </a:p>
      </dgm:t>
    </dgm:pt>
    <dgm:pt modelId="{37AB058A-FD43-B346-9F37-4C4318C10643}" type="parTrans" cxnId="{B2840D4F-C67B-F246-8788-8720CBD4428C}">
      <dgm:prSet/>
      <dgm:spPr/>
      <dgm:t>
        <a:bodyPr/>
        <a:lstStyle/>
        <a:p>
          <a:endParaRPr lang="en-US"/>
        </a:p>
      </dgm:t>
    </dgm:pt>
    <dgm:pt modelId="{92B163E2-A16B-794C-9842-A9CCBE8B42F7}" type="sibTrans" cxnId="{B2840D4F-C67B-F246-8788-8720CBD4428C}">
      <dgm:prSet/>
      <dgm:spPr/>
      <dgm:t>
        <a:bodyPr/>
        <a:lstStyle/>
        <a:p>
          <a:endParaRPr lang="en-US"/>
        </a:p>
      </dgm:t>
    </dgm:pt>
    <dgm:pt modelId="{C1385776-5E30-CD4F-9022-5CE36B7FE355}">
      <dgm:prSet/>
      <dgm:spPr/>
      <dgm:t>
        <a:bodyPr/>
        <a:lstStyle/>
        <a:p>
          <a:r>
            <a:rPr lang="en-US" dirty="0"/>
            <a:t>acquired new resistant driver </a:t>
          </a:r>
        </a:p>
      </dgm:t>
    </dgm:pt>
    <dgm:pt modelId="{73696710-E06A-DB49-973A-B234A2322587}" type="parTrans" cxnId="{80FC4566-DDB1-C842-BB73-32FD86A86065}">
      <dgm:prSet/>
      <dgm:spPr/>
      <dgm:t>
        <a:bodyPr/>
        <a:lstStyle/>
        <a:p>
          <a:endParaRPr lang="en-US"/>
        </a:p>
      </dgm:t>
    </dgm:pt>
    <dgm:pt modelId="{BB20AA3A-89B0-474D-B5D3-C3572FC5CF31}" type="sibTrans" cxnId="{80FC4566-DDB1-C842-BB73-32FD86A86065}">
      <dgm:prSet/>
      <dgm:spPr/>
      <dgm:t>
        <a:bodyPr/>
        <a:lstStyle/>
        <a:p>
          <a:endParaRPr lang="en-US"/>
        </a:p>
      </dgm:t>
    </dgm:pt>
    <dgm:pt modelId="{397F8015-DF3C-6D4A-8774-58649BDA3D09}">
      <dgm:prSet/>
      <dgm:spPr/>
      <dgm:t>
        <a:bodyPr/>
        <a:lstStyle/>
        <a:p>
          <a:r>
            <a:rPr lang="en-US" dirty="0"/>
            <a:t>secondary mutation within the oncogene</a:t>
          </a:r>
        </a:p>
      </dgm:t>
    </dgm:pt>
    <dgm:pt modelId="{35029EA9-E134-F841-8882-1644FAF1D882}" type="parTrans" cxnId="{63724CF5-F0EF-6045-A384-868915FAE931}">
      <dgm:prSet/>
      <dgm:spPr/>
      <dgm:t>
        <a:bodyPr/>
        <a:lstStyle/>
        <a:p>
          <a:endParaRPr lang="en-US"/>
        </a:p>
      </dgm:t>
    </dgm:pt>
    <dgm:pt modelId="{4E485905-A24F-6948-8154-57766CAA613F}" type="sibTrans" cxnId="{63724CF5-F0EF-6045-A384-868915FAE931}">
      <dgm:prSet/>
      <dgm:spPr/>
      <dgm:t>
        <a:bodyPr/>
        <a:lstStyle/>
        <a:p>
          <a:endParaRPr lang="en-US"/>
        </a:p>
      </dgm:t>
    </dgm:pt>
    <dgm:pt modelId="{2FB7584A-73EF-474E-93E4-F00D0454ABA0}" type="pres">
      <dgm:prSet presAssocID="{5ED2D9C2-5645-9645-87D2-F43FE1747473}" presName="Name0" presStyleCnt="0">
        <dgm:presLayoutVars>
          <dgm:dir/>
          <dgm:resizeHandles val="exact"/>
        </dgm:presLayoutVars>
      </dgm:prSet>
      <dgm:spPr/>
    </dgm:pt>
    <dgm:pt modelId="{F330C721-DD0C-FB44-BCAB-898D6BE45C7D}" type="pres">
      <dgm:prSet presAssocID="{5ED2D9C2-5645-9645-87D2-F43FE1747473}" presName="bkgdShp" presStyleLbl="alignAccFollowNode1" presStyleIdx="0" presStyleCnt="1"/>
      <dgm:spPr/>
    </dgm:pt>
    <dgm:pt modelId="{69C1460A-6481-4442-B9BC-F3F203684DF3}" type="pres">
      <dgm:prSet presAssocID="{5ED2D9C2-5645-9645-87D2-F43FE1747473}" presName="linComp" presStyleCnt="0"/>
      <dgm:spPr/>
    </dgm:pt>
    <dgm:pt modelId="{CEBFEF0F-E1B3-354D-B298-B7278D9286DD}" type="pres">
      <dgm:prSet presAssocID="{C19A7B2C-35C2-4840-85B6-409AE26D84B5}" presName="compNode" presStyleCnt="0"/>
      <dgm:spPr/>
    </dgm:pt>
    <dgm:pt modelId="{9A7EB8D9-8063-1846-8064-FF4744FAEAA5}" type="pres">
      <dgm:prSet presAssocID="{C19A7B2C-35C2-4840-85B6-409AE26D84B5}" presName="node" presStyleLbl="node1" presStyleIdx="0" presStyleCnt="3">
        <dgm:presLayoutVars>
          <dgm:bulletEnabled val="1"/>
        </dgm:presLayoutVars>
      </dgm:prSet>
      <dgm:spPr/>
    </dgm:pt>
    <dgm:pt modelId="{CB9760AF-64B6-2842-B7AB-FD2BB2B7ACF0}" type="pres">
      <dgm:prSet presAssocID="{C19A7B2C-35C2-4840-85B6-409AE26D84B5}" presName="invisiNode" presStyleLbl="node1" presStyleIdx="0" presStyleCnt="3"/>
      <dgm:spPr/>
    </dgm:pt>
    <dgm:pt modelId="{47A15B67-149E-1645-BE14-3987A61C7E6C}" type="pres">
      <dgm:prSet presAssocID="{C19A7B2C-35C2-4840-85B6-409AE26D84B5}" presName="imagNode" presStyleLbl="fgImgPlace1" presStyleIdx="0" presStyleCnt="3"/>
      <dgm:spPr/>
    </dgm:pt>
    <dgm:pt modelId="{B5CB2053-0C68-934B-89D7-B83F67004721}" type="pres">
      <dgm:prSet presAssocID="{EB5FB3BB-3F38-AB49-BE34-528ABB303B0A}" presName="sibTrans" presStyleLbl="sibTrans2D1" presStyleIdx="0" presStyleCnt="0"/>
      <dgm:spPr/>
    </dgm:pt>
    <dgm:pt modelId="{08667A02-DDA9-6D4F-A168-8B5DAF028336}" type="pres">
      <dgm:prSet presAssocID="{F3D70339-8A54-9942-BE54-93BC353825F0}" presName="compNode" presStyleCnt="0"/>
      <dgm:spPr/>
    </dgm:pt>
    <dgm:pt modelId="{E7DE21EA-B9B8-AB41-A91D-CBA7810BDF71}" type="pres">
      <dgm:prSet presAssocID="{F3D70339-8A54-9942-BE54-93BC353825F0}" presName="node" presStyleLbl="node1" presStyleIdx="1" presStyleCnt="3">
        <dgm:presLayoutVars>
          <dgm:bulletEnabled val="1"/>
        </dgm:presLayoutVars>
      </dgm:prSet>
      <dgm:spPr/>
    </dgm:pt>
    <dgm:pt modelId="{E0795921-101C-324C-8512-DA8E39FC2552}" type="pres">
      <dgm:prSet presAssocID="{F3D70339-8A54-9942-BE54-93BC353825F0}" presName="invisiNode" presStyleLbl="node1" presStyleIdx="1" presStyleCnt="3"/>
      <dgm:spPr/>
    </dgm:pt>
    <dgm:pt modelId="{58D9D7B9-0E24-6F48-B669-6485000D08A9}" type="pres">
      <dgm:prSet presAssocID="{F3D70339-8A54-9942-BE54-93BC353825F0}" presName="imagNode" presStyleLbl="fgImgPlace1" presStyleIdx="1" presStyleCnt="3"/>
      <dgm:spPr/>
    </dgm:pt>
    <dgm:pt modelId="{78F3E907-5700-6C47-AED8-3A7257BA8411}" type="pres">
      <dgm:prSet presAssocID="{B1B47549-FEFA-F547-8A2F-5F5F34F2A2D5}" presName="sibTrans" presStyleLbl="sibTrans2D1" presStyleIdx="0" presStyleCnt="0"/>
      <dgm:spPr/>
    </dgm:pt>
    <dgm:pt modelId="{37F50565-F4DD-8943-9A2C-5689CE87E542}" type="pres">
      <dgm:prSet presAssocID="{82451177-2110-5B4A-AC59-92A01F97F737}" presName="compNode" presStyleCnt="0"/>
      <dgm:spPr/>
    </dgm:pt>
    <dgm:pt modelId="{DD31DB37-1940-6648-A943-D514663CE8BB}" type="pres">
      <dgm:prSet presAssocID="{82451177-2110-5B4A-AC59-92A01F97F737}" presName="node" presStyleLbl="node1" presStyleIdx="2" presStyleCnt="3">
        <dgm:presLayoutVars>
          <dgm:bulletEnabled val="1"/>
        </dgm:presLayoutVars>
      </dgm:prSet>
      <dgm:spPr/>
    </dgm:pt>
    <dgm:pt modelId="{206C5495-B5F3-C947-93A9-C91C77CC5FE4}" type="pres">
      <dgm:prSet presAssocID="{82451177-2110-5B4A-AC59-92A01F97F737}" presName="invisiNode" presStyleLbl="node1" presStyleIdx="2" presStyleCnt="3"/>
      <dgm:spPr/>
    </dgm:pt>
    <dgm:pt modelId="{52A5A5B0-6406-A143-B28F-BEB5430EA447}" type="pres">
      <dgm:prSet presAssocID="{82451177-2110-5B4A-AC59-92A01F97F737}" presName="imagNode" presStyleLbl="fgImgPlace1" presStyleIdx="2" presStyleCnt="3"/>
      <dgm:spPr/>
    </dgm:pt>
  </dgm:ptLst>
  <dgm:cxnLst>
    <dgm:cxn modelId="{856BE504-C0C2-1944-A059-C1BCFC501C59}" srcId="{5ED2D9C2-5645-9645-87D2-F43FE1747473}" destId="{F3D70339-8A54-9942-BE54-93BC353825F0}" srcOrd="1" destOrd="0" parTransId="{7ADBB1EC-C516-A146-B089-55788D0F30C4}" sibTransId="{B1B47549-FEFA-F547-8A2F-5F5F34F2A2D5}"/>
    <dgm:cxn modelId="{75977919-EE07-8A49-A560-8703F4059161}" srcId="{5ED2D9C2-5645-9645-87D2-F43FE1747473}" destId="{82451177-2110-5B4A-AC59-92A01F97F737}" srcOrd="2" destOrd="0" parTransId="{74DCD41C-B02F-644D-82B9-9F2B71485687}" sibTransId="{FD77DDB2-097D-F640-8C28-E736DCA9541F}"/>
    <dgm:cxn modelId="{07339726-CF68-1149-A952-7EBD4C7B8950}" type="presOf" srcId="{EB5FB3BB-3F38-AB49-BE34-528ABB303B0A}" destId="{B5CB2053-0C68-934B-89D7-B83F67004721}" srcOrd="0" destOrd="0" presId="urn:microsoft.com/office/officeart/2005/8/layout/pList2"/>
    <dgm:cxn modelId="{B2840D4F-C67B-F246-8788-8720CBD4428C}" srcId="{82451177-2110-5B4A-AC59-92A01F97F737}" destId="{F846A3D5-5278-8245-BADD-BD74A21F7788}" srcOrd="0" destOrd="0" parTransId="{37AB058A-FD43-B346-9F37-4C4318C10643}" sibTransId="{92B163E2-A16B-794C-9842-A9CCBE8B42F7}"/>
    <dgm:cxn modelId="{DFA63A51-7FAA-314D-9056-E57128F1A8D1}" type="presOf" srcId="{F846A3D5-5278-8245-BADD-BD74A21F7788}" destId="{DD31DB37-1940-6648-A943-D514663CE8BB}" srcOrd="0" destOrd="1" presId="urn:microsoft.com/office/officeart/2005/8/layout/pList2"/>
    <dgm:cxn modelId="{80FC4566-DDB1-C842-BB73-32FD86A86065}" srcId="{F3D70339-8A54-9942-BE54-93BC353825F0}" destId="{C1385776-5E30-CD4F-9022-5CE36B7FE355}" srcOrd="0" destOrd="0" parTransId="{73696710-E06A-DB49-973A-B234A2322587}" sibTransId="{BB20AA3A-89B0-474D-B5D3-C3572FC5CF31}"/>
    <dgm:cxn modelId="{8D301768-2D1B-B84C-B018-0D0091ACB481}" type="presOf" srcId="{C1385776-5E30-CD4F-9022-5CE36B7FE355}" destId="{E7DE21EA-B9B8-AB41-A91D-CBA7810BDF71}" srcOrd="0" destOrd="1" presId="urn:microsoft.com/office/officeart/2005/8/layout/pList2"/>
    <dgm:cxn modelId="{786A2A81-0E85-674A-A278-6BAD4789B83B}" type="presOf" srcId="{C19A7B2C-35C2-4840-85B6-409AE26D84B5}" destId="{9A7EB8D9-8063-1846-8064-FF4744FAEAA5}" srcOrd="0" destOrd="0" presId="urn:microsoft.com/office/officeart/2005/8/layout/pList2"/>
    <dgm:cxn modelId="{0FC7D885-580B-B947-8F73-41DE8400C960}" type="presOf" srcId="{397F8015-DF3C-6D4A-8774-58649BDA3D09}" destId="{9A7EB8D9-8063-1846-8064-FF4744FAEAA5}" srcOrd="0" destOrd="1" presId="urn:microsoft.com/office/officeart/2005/8/layout/pList2"/>
    <dgm:cxn modelId="{C07D5394-D86B-C648-9511-75BD06BB4EB9}" type="presOf" srcId="{5ED2D9C2-5645-9645-87D2-F43FE1747473}" destId="{2FB7584A-73EF-474E-93E4-F00D0454ABA0}" srcOrd="0" destOrd="0" presId="urn:microsoft.com/office/officeart/2005/8/layout/pList2"/>
    <dgm:cxn modelId="{7EEFBFBA-E6ED-A943-A969-480CF6A5B980}" type="presOf" srcId="{82451177-2110-5B4A-AC59-92A01F97F737}" destId="{DD31DB37-1940-6648-A943-D514663CE8BB}" srcOrd="0" destOrd="0" presId="urn:microsoft.com/office/officeart/2005/8/layout/pList2"/>
    <dgm:cxn modelId="{05F6BBD0-2E85-4646-A449-95CFE78A3ED5}" type="presOf" srcId="{B1B47549-FEFA-F547-8A2F-5F5F34F2A2D5}" destId="{78F3E907-5700-6C47-AED8-3A7257BA8411}" srcOrd="0" destOrd="0" presId="urn:microsoft.com/office/officeart/2005/8/layout/pList2"/>
    <dgm:cxn modelId="{C6BC23E5-F681-B54D-8643-5FA7A88B0CB0}" type="presOf" srcId="{F3D70339-8A54-9942-BE54-93BC353825F0}" destId="{E7DE21EA-B9B8-AB41-A91D-CBA7810BDF71}" srcOrd="0" destOrd="0" presId="urn:microsoft.com/office/officeart/2005/8/layout/pList2"/>
    <dgm:cxn modelId="{63724CF5-F0EF-6045-A384-868915FAE931}" srcId="{C19A7B2C-35C2-4840-85B6-409AE26D84B5}" destId="{397F8015-DF3C-6D4A-8774-58649BDA3D09}" srcOrd="0" destOrd="0" parTransId="{35029EA9-E134-F841-8882-1644FAF1D882}" sibTransId="{4E485905-A24F-6948-8154-57766CAA613F}"/>
    <dgm:cxn modelId="{B03C96FC-6B58-AF44-AFBD-15BFFCB4869E}" srcId="{5ED2D9C2-5645-9645-87D2-F43FE1747473}" destId="{C19A7B2C-35C2-4840-85B6-409AE26D84B5}" srcOrd="0" destOrd="0" parTransId="{6ABAEBA5-11B7-ED45-B85D-7F089278B9FD}" sibTransId="{EB5FB3BB-3F38-AB49-BE34-528ABB303B0A}"/>
    <dgm:cxn modelId="{1FF0D495-E653-B141-BCB7-F1D40AF18BC2}" type="presParOf" srcId="{2FB7584A-73EF-474E-93E4-F00D0454ABA0}" destId="{F330C721-DD0C-FB44-BCAB-898D6BE45C7D}" srcOrd="0" destOrd="0" presId="urn:microsoft.com/office/officeart/2005/8/layout/pList2"/>
    <dgm:cxn modelId="{97720002-EA24-5C4D-9E83-FC4E5643A556}" type="presParOf" srcId="{2FB7584A-73EF-474E-93E4-F00D0454ABA0}" destId="{69C1460A-6481-4442-B9BC-F3F203684DF3}" srcOrd="1" destOrd="0" presId="urn:microsoft.com/office/officeart/2005/8/layout/pList2"/>
    <dgm:cxn modelId="{BF194D6B-61A9-6145-9FC2-01548EF8D3AB}" type="presParOf" srcId="{69C1460A-6481-4442-B9BC-F3F203684DF3}" destId="{CEBFEF0F-E1B3-354D-B298-B7278D9286DD}" srcOrd="0" destOrd="0" presId="urn:microsoft.com/office/officeart/2005/8/layout/pList2"/>
    <dgm:cxn modelId="{A89F870A-8298-5842-ABD3-BAABCB416E87}" type="presParOf" srcId="{CEBFEF0F-E1B3-354D-B298-B7278D9286DD}" destId="{9A7EB8D9-8063-1846-8064-FF4744FAEAA5}" srcOrd="0" destOrd="0" presId="urn:microsoft.com/office/officeart/2005/8/layout/pList2"/>
    <dgm:cxn modelId="{B37C376B-72CB-EE41-B908-4139DBC2DBEA}" type="presParOf" srcId="{CEBFEF0F-E1B3-354D-B298-B7278D9286DD}" destId="{CB9760AF-64B6-2842-B7AB-FD2BB2B7ACF0}" srcOrd="1" destOrd="0" presId="urn:microsoft.com/office/officeart/2005/8/layout/pList2"/>
    <dgm:cxn modelId="{5B6EFFB7-2A93-3C49-8A17-10D96EEB6283}" type="presParOf" srcId="{CEBFEF0F-E1B3-354D-B298-B7278D9286DD}" destId="{47A15B67-149E-1645-BE14-3987A61C7E6C}" srcOrd="2" destOrd="0" presId="urn:microsoft.com/office/officeart/2005/8/layout/pList2"/>
    <dgm:cxn modelId="{F00414AD-4FBB-314B-9338-E8F1C9962343}" type="presParOf" srcId="{69C1460A-6481-4442-B9BC-F3F203684DF3}" destId="{B5CB2053-0C68-934B-89D7-B83F67004721}" srcOrd="1" destOrd="0" presId="urn:microsoft.com/office/officeart/2005/8/layout/pList2"/>
    <dgm:cxn modelId="{51341403-8C8F-324B-8905-84FFC0989DF0}" type="presParOf" srcId="{69C1460A-6481-4442-B9BC-F3F203684DF3}" destId="{08667A02-DDA9-6D4F-A168-8B5DAF028336}" srcOrd="2" destOrd="0" presId="urn:microsoft.com/office/officeart/2005/8/layout/pList2"/>
    <dgm:cxn modelId="{97486FE0-A427-D640-B31D-FAFAA779A787}" type="presParOf" srcId="{08667A02-DDA9-6D4F-A168-8B5DAF028336}" destId="{E7DE21EA-B9B8-AB41-A91D-CBA7810BDF71}" srcOrd="0" destOrd="0" presId="urn:microsoft.com/office/officeart/2005/8/layout/pList2"/>
    <dgm:cxn modelId="{06D05ED5-87B3-7D44-896A-04918B90F396}" type="presParOf" srcId="{08667A02-DDA9-6D4F-A168-8B5DAF028336}" destId="{E0795921-101C-324C-8512-DA8E39FC2552}" srcOrd="1" destOrd="0" presId="urn:microsoft.com/office/officeart/2005/8/layout/pList2"/>
    <dgm:cxn modelId="{4C4FE7A6-4EBA-3544-92CC-90633A9B8FC5}" type="presParOf" srcId="{08667A02-DDA9-6D4F-A168-8B5DAF028336}" destId="{58D9D7B9-0E24-6F48-B669-6485000D08A9}" srcOrd="2" destOrd="0" presId="urn:microsoft.com/office/officeart/2005/8/layout/pList2"/>
    <dgm:cxn modelId="{253F695F-BB24-B24C-B78B-075D689BAB7F}" type="presParOf" srcId="{69C1460A-6481-4442-B9BC-F3F203684DF3}" destId="{78F3E907-5700-6C47-AED8-3A7257BA8411}" srcOrd="3" destOrd="0" presId="urn:microsoft.com/office/officeart/2005/8/layout/pList2"/>
    <dgm:cxn modelId="{575309B3-C367-7845-9BA3-CC14848604D4}" type="presParOf" srcId="{69C1460A-6481-4442-B9BC-F3F203684DF3}" destId="{37F50565-F4DD-8943-9A2C-5689CE87E542}" srcOrd="4" destOrd="0" presId="urn:microsoft.com/office/officeart/2005/8/layout/pList2"/>
    <dgm:cxn modelId="{013A7103-BB8B-B745-B615-439111AE7560}" type="presParOf" srcId="{37F50565-F4DD-8943-9A2C-5689CE87E542}" destId="{DD31DB37-1940-6648-A943-D514663CE8BB}" srcOrd="0" destOrd="0" presId="urn:microsoft.com/office/officeart/2005/8/layout/pList2"/>
    <dgm:cxn modelId="{17A65988-38FE-014F-8090-2E3CA3D6EE65}" type="presParOf" srcId="{37F50565-F4DD-8943-9A2C-5689CE87E542}" destId="{206C5495-B5F3-C947-93A9-C91C77CC5FE4}" srcOrd="1" destOrd="0" presId="urn:microsoft.com/office/officeart/2005/8/layout/pList2"/>
    <dgm:cxn modelId="{EA7CCB97-CF00-034E-B9D4-50660327BD1E}" type="presParOf" srcId="{37F50565-F4DD-8943-9A2C-5689CE87E542}" destId="{52A5A5B0-6406-A143-B28F-BEB5430EA44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0C721-DD0C-FB44-BCAB-898D6BE45C7D}">
      <dsp:nvSpPr>
        <dsp:cNvPr id="0" name=""/>
        <dsp:cNvSpPr/>
      </dsp:nvSpPr>
      <dsp:spPr>
        <a:xfrm>
          <a:off x="0" y="0"/>
          <a:ext cx="10359888" cy="19083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15B67-149E-1645-BE14-3987A61C7E6C}">
      <dsp:nvSpPr>
        <dsp:cNvPr id="0" name=""/>
        <dsp:cNvSpPr/>
      </dsp:nvSpPr>
      <dsp:spPr>
        <a:xfrm>
          <a:off x="310796" y="254441"/>
          <a:ext cx="3043217" cy="13994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EB8D9-8063-1846-8064-FF4744FAEAA5}">
      <dsp:nvSpPr>
        <dsp:cNvPr id="0" name=""/>
        <dsp:cNvSpPr/>
      </dsp:nvSpPr>
      <dsp:spPr>
        <a:xfrm rot="10800000">
          <a:off x="310796" y="1908313"/>
          <a:ext cx="3043217" cy="2332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Pathway re-activation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secondary mutation within the oncogene</a:t>
          </a:r>
        </a:p>
      </dsp:txBody>
      <dsp:txXfrm rot="10800000">
        <a:off x="382525" y="1908313"/>
        <a:ext cx="2899759" cy="2260653"/>
      </dsp:txXfrm>
    </dsp:sp>
    <dsp:sp modelId="{58D9D7B9-0E24-6F48-B669-6485000D08A9}">
      <dsp:nvSpPr>
        <dsp:cNvPr id="0" name=""/>
        <dsp:cNvSpPr/>
      </dsp:nvSpPr>
      <dsp:spPr>
        <a:xfrm>
          <a:off x="3658335" y="254441"/>
          <a:ext cx="3043217" cy="13994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E21EA-B9B8-AB41-A91D-CBA7810BDF71}">
      <dsp:nvSpPr>
        <dsp:cNvPr id="0" name=""/>
        <dsp:cNvSpPr/>
      </dsp:nvSpPr>
      <dsp:spPr>
        <a:xfrm rot="10800000">
          <a:off x="3658335" y="1908313"/>
          <a:ext cx="3043217" cy="2332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Bypass pathway activation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acquired new resistant driver </a:t>
          </a:r>
        </a:p>
      </dsp:txBody>
      <dsp:txXfrm rot="10800000">
        <a:off x="3730064" y="1908313"/>
        <a:ext cx="2899759" cy="2260653"/>
      </dsp:txXfrm>
    </dsp:sp>
    <dsp:sp modelId="{52A5A5B0-6406-A143-B28F-BEB5430EA447}">
      <dsp:nvSpPr>
        <dsp:cNvPr id="0" name=""/>
        <dsp:cNvSpPr/>
      </dsp:nvSpPr>
      <dsp:spPr>
        <a:xfrm>
          <a:off x="7005874" y="254441"/>
          <a:ext cx="3043217" cy="13994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1DB37-1940-6648-A943-D514663CE8BB}">
      <dsp:nvSpPr>
        <dsp:cNvPr id="0" name=""/>
        <dsp:cNvSpPr/>
      </dsp:nvSpPr>
      <dsp:spPr>
        <a:xfrm rot="10800000">
          <a:off x="7005874" y="1908313"/>
          <a:ext cx="3043217" cy="2332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Non-genetic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For example, small cell transformation</a:t>
          </a:r>
        </a:p>
      </dsp:txBody>
      <dsp:txXfrm rot="10800000">
        <a:off x="7077603" y="1908313"/>
        <a:ext cx="2899759" cy="2260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0C721-DD0C-FB44-BCAB-898D6BE45C7D}">
      <dsp:nvSpPr>
        <dsp:cNvPr id="0" name=""/>
        <dsp:cNvSpPr/>
      </dsp:nvSpPr>
      <dsp:spPr>
        <a:xfrm>
          <a:off x="0" y="0"/>
          <a:ext cx="10359888" cy="19083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15B67-149E-1645-BE14-3987A61C7E6C}">
      <dsp:nvSpPr>
        <dsp:cNvPr id="0" name=""/>
        <dsp:cNvSpPr/>
      </dsp:nvSpPr>
      <dsp:spPr>
        <a:xfrm>
          <a:off x="310796" y="254441"/>
          <a:ext cx="3043217" cy="13994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EB8D9-8063-1846-8064-FF4744FAEAA5}">
      <dsp:nvSpPr>
        <dsp:cNvPr id="0" name=""/>
        <dsp:cNvSpPr/>
      </dsp:nvSpPr>
      <dsp:spPr>
        <a:xfrm rot="10800000">
          <a:off x="310796" y="1908313"/>
          <a:ext cx="3043217" cy="2332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Pathway re-activation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secondary mutation within the oncogene</a:t>
          </a:r>
        </a:p>
      </dsp:txBody>
      <dsp:txXfrm rot="10800000">
        <a:off x="382525" y="1908313"/>
        <a:ext cx="2899759" cy="2260653"/>
      </dsp:txXfrm>
    </dsp:sp>
    <dsp:sp modelId="{58D9D7B9-0E24-6F48-B669-6485000D08A9}">
      <dsp:nvSpPr>
        <dsp:cNvPr id="0" name=""/>
        <dsp:cNvSpPr/>
      </dsp:nvSpPr>
      <dsp:spPr>
        <a:xfrm>
          <a:off x="3658335" y="254441"/>
          <a:ext cx="3043217" cy="13994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E21EA-B9B8-AB41-A91D-CBA7810BDF71}">
      <dsp:nvSpPr>
        <dsp:cNvPr id="0" name=""/>
        <dsp:cNvSpPr/>
      </dsp:nvSpPr>
      <dsp:spPr>
        <a:xfrm rot="10800000">
          <a:off x="3658335" y="1908313"/>
          <a:ext cx="3043217" cy="2332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Bypass pathway activation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acquired new resistant driver </a:t>
          </a:r>
        </a:p>
      </dsp:txBody>
      <dsp:txXfrm rot="10800000">
        <a:off x="3730064" y="1908313"/>
        <a:ext cx="2899759" cy="2260653"/>
      </dsp:txXfrm>
    </dsp:sp>
    <dsp:sp modelId="{52A5A5B0-6406-A143-B28F-BEB5430EA447}">
      <dsp:nvSpPr>
        <dsp:cNvPr id="0" name=""/>
        <dsp:cNvSpPr/>
      </dsp:nvSpPr>
      <dsp:spPr>
        <a:xfrm>
          <a:off x="7005874" y="254441"/>
          <a:ext cx="3043217" cy="139942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1DB37-1940-6648-A943-D514663CE8BB}">
      <dsp:nvSpPr>
        <dsp:cNvPr id="0" name=""/>
        <dsp:cNvSpPr/>
      </dsp:nvSpPr>
      <dsp:spPr>
        <a:xfrm rot="10800000">
          <a:off x="7005874" y="1908313"/>
          <a:ext cx="3043217" cy="2332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Non-genetic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For example, small cell transformation</a:t>
          </a:r>
        </a:p>
      </dsp:txBody>
      <dsp:txXfrm rot="10800000">
        <a:off x="7077603" y="1908313"/>
        <a:ext cx="2899759" cy="2260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C4AEC-2301-2446-87F9-E85B0433E3C0}" type="datetimeFigureOut">
              <a:rPr lang="en-US" smtClean="0"/>
              <a:t>6/27/21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BA67C-7A6A-FC47-B15D-15DB783BC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0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9C3B-1335-AB49-9154-0E3C879F13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0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cfDNA, cell-free DNA;</a:t>
            </a:r>
            <a:r>
              <a:rPr lang="en-US" sz="800" i="1" dirty="0"/>
              <a:t> NSCLC, non-small-cell lung cancer.</a:t>
            </a: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98AB0-2178-438C-90ED-3935973B3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4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cfDNA, cell-free DNA;</a:t>
            </a:r>
            <a:r>
              <a:rPr lang="en-US" sz="800" i="1" dirty="0"/>
              <a:t> NSCLC, non-small-cell lung cancer.</a:t>
            </a: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98AB0-2178-438C-90ED-3935973B3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68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BOR, best overall response; DCR, disease control rate; DoR, duration of response; IRC, Independent Review Committee</a:t>
            </a:r>
            <a:r>
              <a:rPr lang="en-US" dirty="0"/>
              <a:t>; </a:t>
            </a:r>
            <a:r>
              <a:rPr lang="en-US" i="1" dirty="0"/>
              <a:t>NE, not estimable; PD, progressive disease; RECIST, Response Evaluation Criteria in Solid Tumors; SD, stable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BBD3E-FCAB-40B2-B7F0-68FD419862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4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 - On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B48F-C898-A747-AABF-487DD3DA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693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35F6-8E24-934A-9707-D6061E07DA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3693" y="3602038"/>
            <a:ext cx="9144000" cy="916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spc="3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09F5-5A10-7B46-9660-9075430A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3693" y="236324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4E1D5E78-B050-5848-BE89-FE02FF463940}" type="datetimeFigureOut">
              <a:rPr lang="en-US" smtClean="0"/>
              <a:pPr/>
              <a:t>6/27/21</a:t>
            </a:fld>
            <a:endParaRPr lang="en-US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F5562-5475-2644-97AB-B812917F60C2}"/>
              </a:ext>
            </a:extLst>
          </p:cNvPr>
          <p:cNvGrpSpPr/>
          <p:nvPr userDrawn="1"/>
        </p:nvGrpSpPr>
        <p:grpSpPr>
          <a:xfrm>
            <a:off x="1146675" y="4534145"/>
            <a:ext cx="1418978" cy="259958"/>
            <a:chOff x="1146675" y="4534145"/>
            <a:chExt cx="1418978" cy="2599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F00779-E31A-6441-9A0A-85363CBAA54E}"/>
                </a:ext>
              </a:extLst>
            </p:cNvPr>
            <p:cNvSpPr txBox="1"/>
            <p:nvPr userDrawn="1"/>
          </p:nvSpPr>
          <p:spPr>
            <a:xfrm>
              <a:off x="1146675" y="4534145"/>
              <a:ext cx="14189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spc="300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PRESENTED BY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FE3DB4-F699-154E-8759-0D669F04639D}"/>
                </a:ext>
              </a:extLst>
            </p:cNvPr>
            <p:cNvPicPr>
              <a:picLocks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V="1">
              <a:off x="1223386" y="4748384"/>
              <a:ext cx="1197864" cy="45719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0084DB2-A1FC-4A41-BF03-6D2E85207C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6675" y="4912945"/>
            <a:ext cx="4872037" cy="322263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500" b="1" i="0" kern="1200" cap="all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350EB1C-436F-B746-BEBE-6BD723C74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675" y="5193286"/>
            <a:ext cx="4872037" cy="322263"/>
          </a:xfrm>
          <a:prstGeom prst="rect">
            <a:avLst/>
          </a:prstGeom>
        </p:spPr>
        <p:txBody>
          <a:bodyPr/>
          <a:lstStyle>
            <a:lvl1pPr>
              <a:buNone/>
              <a:defRPr lang="en-US" sz="975" b="0" i="1" kern="1200" cap="none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1639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 -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1E8A61-7F95-FC47-8261-25C56A42334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811721"/>
            <a:ext cx="5093676" cy="41747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D9E2963-B202-764A-B1A3-F26C7565DB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11338"/>
            <a:ext cx="5257800" cy="417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93AF1D8-2292-7B40-A9B7-16071F255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1503554"/>
            <a:ext cx="853033" cy="1854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4B9296-38ED-214D-970E-FD91789C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795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 -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1E8A61-7F95-FC47-8261-25C56A42334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60124" y="1811721"/>
            <a:ext cx="5093676" cy="41747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D9E2963-B202-764A-B1A3-F26C7565DB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1" y="1811338"/>
            <a:ext cx="5093676" cy="417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38706A6-FA9B-F749-BBA3-076FFC16C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1503554"/>
            <a:ext cx="853033" cy="1854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6B419C-0F5E-5D4D-BA42-769DF39A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50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58CCB1C-9B5B-1044-A967-3B1367FB2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1503554"/>
            <a:ext cx="853033" cy="1854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D30A43-CD0A-F540-8657-FCDC3C4A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7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12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0504"/>
            <a:ext cx="11447319" cy="8382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6" y="6526841"/>
            <a:ext cx="11445393" cy="226084"/>
          </a:xfrm>
          <a:prstGeom prst="rect">
            <a:avLst/>
          </a:prstGeom>
        </p:spPr>
        <p:txBody>
          <a:bodyPr lIns="82058" tIns="41029" rIns="82058" bIns="41029" anchor="b"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10243" indent="0">
              <a:buNone/>
              <a:defRPr sz="1100">
                <a:solidFill>
                  <a:schemeClr val="bg1"/>
                </a:solidFill>
              </a:defRPr>
            </a:lvl2pPr>
            <a:lvl3pPr marL="820486" indent="0">
              <a:buNone/>
              <a:defRPr sz="1100">
                <a:solidFill>
                  <a:schemeClr val="bg1"/>
                </a:solidFill>
              </a:defRPr>
            </a:lvl3pPr>
            <a:lvl4pPr marL="1230728" indent="0">
              <a:buNone/>
              <a:defRPr sz="1100">
                <a:solidFill>
                  <a:schemeClr val="bg1"/>
                </a:solidFill>
              </a:defRPr>
            </a:lvl4pPr>
            <a:lvl5pPr marL="1640973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319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003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18048-67CE-1744-BA98-328249DD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777"/>
            <a:ext cx="10515600" cy="3915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59828-1C33-A245-A9A8-58E57DADE5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87510"/>
            <a:ext cx="10515600" cy="319088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CA02A4-118B-554D-8204-7F9AAE433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2013145"/>
            <a:ext cx="853033" cy="1854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709D22-7294-974F-8324-1F0CF29C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976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 w/Sub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C426CA-364C-784B-9D7D-3CD4F7E65E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279777"/>
            <a:ext cx="5093676" cy="3898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2937AB-D12A-364E-A8B0-BD66DB768F5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60124" y="2279777"/>
            <a:ext cx="5093676" cy="3898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236AA8-480A-B04A-8B12-76B2DE7D12A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79777"/>
            <a:ext cx="0" cy="38982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7D954A-7BA5-6B4B-8C02-44FA07EF5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87510"/>
            <a:ext cx="10515600" cy="319088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B6AB9F-09D9-164F-9944-56CED9052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2013145"/>
            <a:ext cx="853033" cy="1854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A90F8A1-F071-734F-91B9-57A197B6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549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 w/Sub -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D9E2963-B202-764A-B1A3-F26C7565DB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279777"/>
            <a:ext cx="6096000" cy="3898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37DEA8-1550-424D-B2D8-D19B65A6AC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279777"/>
            <a:ext cx="5093676" cy="3898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2191D61-C92D-0547-90A8-E3770540BD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87510"/>
            <a:ext cx="10515600" cy="319088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03DFEC-1D46-DB42-A2E0-F4E28994E5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2013145"/>
            <a:ext cx="853033" cy="1854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C68F651-CB3F-0543-ACB8-C6A69B9B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557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 w/Sub -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458A2C42-3755-A54A-8AF4-42AB5BBEC2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2279777"/>
            <a:ext cx="5093676" cy="3898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0B6E01-3E07-0341-AD9E-1AC975F4BBE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0126" y="2279777"/>
            <a:ext cx="5093676" cy="3898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FE4EEB-F28A-2B44-8519-5C81783A36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87510"/>
            <a:ext cx="10515600" cy="319088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627F65-BDDC-504C-88A0-A1A4C0FAE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2013145"/>
            <a:ext cx="853033" cy="1854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780AD3-C15C-A149-A88A-45BE0A0E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06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 - Two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B48F-C898-A747-AABF-487DD3DA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693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35F6-8E24-934A-9707-D6061E07DA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3693" y="3602038"/>
            <a:ext cx="9144000" cy="916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spc="3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09F5-5A10-7B46-9660-9075430A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3693" y="236324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4E1D5E78-B050-5848-BE89-FE02FF463940}" type="datetimeFigureOut">
              <a:rPr lang="en-US" smtClean="0"/>
              <a:pPr/>
              <a:t>6/27/21</a:t>
            </a:fld>
            <a:endParaRPr lang="en-US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F5562-5475-2644-97AB-B812917F60C2}"/>
              </a:ext>
            </a:extLst>
          </p:cNvPr>
          <p:cNvGrpSpPr/>
          <p:nvPr userDrawn="1"/>
        </p:nvGrpSpPr>
        <p:grpSpPr>
          <a:xfrm>
            <a:off x="1146675" y="4534145"/>
            <a:ext cx="1418978" cy="259958"/>
            <a:chOff x="1146675" y="4534145"/>
            <a:chExt cx="1418978" cy="2599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F00779-E31A-6441-9A0A-85363CBAA54E}"/>
                </a:ext>
              </a:extLst>
            </p:cNvPr>
            <p:cNvSpPr txBox="1"/>
            <p:nvPr userDrawn="1"/>
          </p:nvSpPr>
          <p:spPr>
            <a:xfrm>
              <a:off x="1146675" y="4534145"/>
              <a:ext cx="14189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spc="300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PRESENTED BY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FE3DB4-F699-154E-8759-0D669F04639D}"/>
                </a:ext>
              </a:extLst>
            </p:cNvPr>
            <p:cNvPicPr>
              <a:picLocks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V="1">
              <a:off x="1223386" y="4748384"/>
              <a:ext cx="1197864" cy="45719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0084DB2-A1FC-4A41-BF03-6D2E85207C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6675" y="4912945"/>
            <a:ext cx="4872037" cy="322263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500" b="1" i="0" kern="1200" cap="all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350EB1C-436F-B746-BEBE-6BD723C74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675" y="5193286"/>
            <a:ext cx="4872037" cy="322263"/>
          </a:xfrm>
          <a:prstGeom prst="rect">
            <a:avLst/>
          </a:prstGeom>
        </p:spPr>
        <p:txBody>
          <a:bodyPr/>
          <a:lstStyle>
            <a:lvl1pPr>
              <a:buNone/>
              <a:defRPr lang="en-US" sz="975" b="0" i="1" kern="1200" cap="none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9F09FFB0-2281-D64D-B44A-D4F6A88D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6675" y="5525687"/>
            <a:ext cx="4872037" cy="322263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500" b="1" i="0" kern="1200" cap="all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913D3EEA-7455-AB49-915E-A86B696F44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6675" y="5806028"/>
            <a:ext cx="4872037" cy="322263"/>
          </a:xfrm>
          <a:prstGeom prst="rect">
            <a:avLst/>
          </a:prstGeom>
        </p:spPr>
        <p:txBody>
          <a:bodyPr/>
          <a:lstStyle>
            <a:lvl1pPr>
              <a:buNone/>
              <a:defRPr lang="en-US" sz="975" b="0" i="1" kern="1200" cap="none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5888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 w/Sub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807E3-4849-154E-AC3D-5F917C6B7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87510"/>
            <a:ext cx="10515600" cy="319088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C481B8-5C83-8742-8CF4-DA90020E9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2013145"/>
            <a:ext cx="853033" cy="1854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BE3EB1-5174-134A-BAF5-ADD02F59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837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Slide w/Sub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51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546CC0-92A1-7F41-9B9C-1482F33739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55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stimoni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ACAD-EE9E-904C-BFD2-B8D1ED1A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40080"/>
            <a:ext cx="10515600" cy="3099435"/>
          </a:xfrm>
          <a:prstGeom prst="rect">
            <a:avLst/>
          </a:prstGeom>
        </p:spPr>
        <p:txBody>
          <a:bodyPr anchor="b"/>
          <a:lstStyle>
            <a:lvl1pPr algn="ctr">
              <a:defRPr sz="4800" b="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DD7F6D0-7F02-8146-B299-5E34FCEA36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850" y="3985482"/>
            <a:ext cx="10515600" cy="322263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2000" b="1" i="0" kern="1200" cap="all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69578B1-5BCA-F54C-BAB5-69C4F37C9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4265823"/>
            <a:ext cx="10515600" cy="632748"/>
          </a:xfrm>
          <a:prstGeom prst="rect">
            <a:avLst/>
          </a:prstGeom>
        </p:spPr>
        <p:txBody>
          <a:bodyPr/>
          <a:lstStyle>
            <a:lvl1pPr algn="ctr">
              <a:buNone/>
              <a:defRPr lang="en-US" sz="1400" b="0" i="1" kern="1200" cap="none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defRPr lang="en-US" sz="1500" b="1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>
              <a:defRPr lang="en-US" sz="1500" b="1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71E2B73-F78D-5545-A790-B4189CD594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6323" y="488132"/>
            <a:ext cx="1221874" cy="13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.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DAF916-D324-5142-9423-CB5CC4649F75}"/>
              </a:ext>
            </a:extLst>
          </p:cNvPr>
          <p:cNvSpPr txBox="1"/>
          <p:nvPr userDrawn="1"/>
        </p:nvSpPr>
        <p:spPr>
          <a:xfrm>
            <a:off x="3339151" y="2514600"/>
            <a:ext cx="5641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i="1" dirty="0">
                <a:solidFill>
                  <a:schemeClr val="accent1"/>
                </a:solidFill>
                <a:latin typeface="Georgia" panose="02040502050405020303" pitchFamily="18" charset="0"/>
              </a:rPr>
              <a:t>Thank You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36839B4-89A6-F946-9BB4-91CDCC6EE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987" y="3921114"/>
            <a:ext cx="3495168" cy="13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1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Log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E1E99AF-1F9D-0545-9E66-FA59B9603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8616" y="1850360"/>
            <a:ext cx="7554768" cy="29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1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Log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5B05C6F4-A453-1040-AB3F-C231E1230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1000" y="782380"/>
            <a:ext cx="3810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27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Log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416C1B6-8493-4249-816E-BA962687C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40" r="65950"/>
          <a:stretch/>
        </p:blipFill>
        <p:spPr>
          <a:xfrm>
            <a:off x="4309730" y="872386"/>
            <a:ext cx="3572539" cy="481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9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Content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58CCB1C-9B5B-1044-A967-3B1367FB2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1503554"/>
            <a:ext cx="853033" cy="1854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D30A43-CD0A-F540-8657-FCDC3C4A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86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04998-40EA-409E-9373-3197983A9703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9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 Content Slide w/Sub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807E3-4849-154E-AC3D-5F917C6B7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87510"/>
            <a:ext cx="10515600" cy="319088"/>
          </a:xfrm>
          <a:prstGeom prst="rect">
            <a:avLst/>
          </a:prstGeom>
        </p:spPr>
        <p:txBody>
          <a:bodyPr/>
          <a:lstStyle>
            <a:lvl1pPr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C481B8-5C83-8742-8CF4-DA90020E9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2013145"/>
            <a:ext cx="853033" cy="1854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BE3EB1-5174-134A-BAF5-ADD02F59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39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ection Divi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EEE0-E0C6-6F41-B415-7924A653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6921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9E702-5222-AD43-AE91-5AAB6FC1E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4893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all" spc="1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8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ection Divider with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EEE0-E0C6-6F41-B415-7924A653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31821"/>
            <a:ext cx="10515600" cy="2689279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71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5B30-DCEE-024D-A0D5-2BDA13AB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18048-67CE-1744-BA98-328249DD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21"/>
            <a:ext cx="10515600" cy="41747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FEEFF5-F3FE-E048-966E-8F8046D14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1503554"/>
            <a:ext cx="853033" cy="18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1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C426CA-364C-784B-9D7D-3CD4F7E65EB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811721"/>
            <a:ext cx="5093676" cy="41747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2937AB-D12A-364E-A8B0-BD66DB768F5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60124" y="1811721"/>
            <a:ext cx="5093676" cy="41747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236AA8-480A-B04A-8B12-76B2DE7D12A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721"/>
            <a:ext cx="0" cy="417474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50A498D-BF60-514B-84E8-91DC5447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124112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D805BD2-F41D-BE40-8EC6-E3E276A98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392" y="1503554"/>
            <a:ext cx="853033" cy="18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F1B220A-635D-EB4B-8556-8CB080742493}"/>
              </a:ext>
            </a:extLst>
          </p:cNvPr>
          <p:cNvSpPr txBox="1"/>
          <p:nvPr userDrawn="1"/>
        </p:nvSpPr>
        <p:spPr>
          <a:xfrm>
            <a:off x="369276" y="6215757"/>
            <a:ext cx="4784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 err="1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metcrusaders.org</a:t>
            </a:r>
            <a:r>
              <a:rPr lang="en-US" sz="1000" b="1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lang="en-US" sz="1000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© 2020 MET Crusaders.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8783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FBEFB03-0CF2-1E45-ABA4-669F29AD2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6323" y="488132"/>
            <a:ext cx="1221874" cy="1340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8FB0C-DFD6-D847-A553-BFF403C62271}"/>
              </a:ext>
            </a:extLst>
          </p:cNvPr>
          <p:cNvSpPr txBox="1"/>
          <p:nvPr userDrawn="1"/>
        </p:nvSpPr>
        <p:spPr>
          <a:xfrm>
            <a:off x="11137900" y="6262788"/>
            <a:ext cx="684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96C80EB-EA64-1247-9528-DB0C984B8863}" type="slidenum">
              <a:rPr lang="en-US" sz="1000" kern="1200" smtClean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pPr algn="r"/>
              <a:t>‹#›</a:t>
            </a:fld>
            <a:endParaRPr lang="en-US" sz="1000" kern="1200" dirty="0">
              <a:solidFill>
                <a:schemeClr val="accent3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0C919-9D98-D946-A8E1-9B0B1A5FD412}"/>
              </a:ext>
            </a:extLst>
          </p:cNvPr>
          <p:cNvSpPr txBox="1"/>
          <p:nvPr userDrawn="1"/>
        </p:nvSpPr>
        <p:spPr>
          <a:xfrm>
            <a:off x="369276" y="6215757"/>
            <a:ext cx="4784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 err="1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metcrusaders.org</a:t>
            </a:r>
            <a:r>
              <a:rPr lang="en-US" sz="1000" b="1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lang="en-US" sz="1000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© 2020 MET Crusaders.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8203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9D81D53-3FDA-4845-95B0-C962974AF5E7}"/>
              </a:ext>
            </a:extLst>
          </p:cNvPr>
          <p:cNvSpPr txBox="1"/>
          <p:nvPr userDrawn="1"/>
        </p:nvSpPr>
        <p:spPr>
          <a:xfrm>
            <a:off x="11137900" y="6262788"/>
            <a:ext cx="684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96C80EB-EA64-1247-9528-DB0C984B8863}" type="slidenum">
              <a:rPr lang="en-US" sz="1000" kern="1200" smtClean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pPr algn="r"/>
              <a:t>‹#›</a:t>
            </a:fld>
            <a:endParaRPr lang="en-US" sz="1000" kern="1200" dirty="0">
              <a:solidFill>
                <a:schemeClr val="accent3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6AAF0-7B2A-7A4F-B3DF-A32498A6D11E}"/>
              </a:ext>
            </a:extLst>
          </p:cNvPr>
          <p:cNvSpPr txBox="1"/>
          <p:nvPr userDrawn="1"/>
        </p:nvSpPr>
        <p:spPr>
          <a:xfrm>
            <a:off x="369276" y="6215757"/>
            <a:ext cx="4784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 err="1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metcrusaders.org</a:t>
            </a:r>
            <a:r>
              <a:rPr lang="en-US" sz="1000" b="1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lang="en-US" sz="1000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© 2020 MET Crusaders.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686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6" r:id="rId3"/>
    <p:sldLayoutId id="2147483679" r:id="rId4"/>
    <p:sldLayoutId id="2147483674" r:id="rId5"/>
    <p:sldLayoutId id="2147483675" r:id="rId6"/>
    <p:sldLayoutId id="2147483727" r:id="rId7"/>
    <p:sldLayoutId id="21474837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875FFB-76B5-0E44-99E8-A78D5DF7CE78}"/>
              </a:ext>
            </a:extLst>
          </p:cNvPr>
          <p:cNvSpPr txBox="1"/>
          <p:nvPr userDrawn="1"/>
        </p:nvSpPr>
        <p:spPr>
          <a:xfrm>
            <a:off x="11137900" y="6262788"/>
            <a:ext cx="684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96C80EB-EA64-1247-9528-DB0C984B8863}" type="slidenum">
              <a:rPr lang="en-US" sz="1000" kern="1200" smtClean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pPr algn="r"/>
              <a:t>‹#›</a:t>
            </a:fld>
            <a:endParaRPr lang="en-US" sz="1000" kern="1200" dirty="0">
              <a:solidFill>
                <a:schemeClr val="accent3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D2EED-7A30-FD4E-8A31-BBAE540A4B2C}"/>
              </a:ext>
            </a:extLst>
          </p:cNvPr>
          <p:cNvSpPr txBox="1"/>
          <p:nvPr userDrawn="1"/>
        </p:nvSpPr>
        <p:spPr>
          <a:xfrm>
            <a:off x="369276" y="6215757"/>
            <a:ext cx="4784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 err="1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metcrusaders.org</a:t>
            </a:r>
            <a:r>
              <a:rPr lang="en-US" sz="1000" b="1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lang="en-US" sz="1000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© 2020 MET Crusaders.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4132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65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4FAE16-5B34-2B42-A983-EC5C3042D439}"/>
              </a:ext>
            </a:extLst>
          </p:cNvPr>
          <p:cNvSpPr txBox="1"/>
          <p:nvPr userDrawn="1"/>
        </p:nvSpPr>
        <p:spPr>
          <a:xfrm>
            <a:off x="11137900" y="6262788"/>
            <a:ext cx="684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96C80EB-EA64-1247-9528-DB0C984B8863}" type="slidenum">
              <a:rPr lang="en-US" sz="1000" kern="1200" smtClean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pPr algn="r"/>
              <a:t>‹#›</a:t>
            </a:fld>
            <a:endParaRPr lang="en-US" sz="1000" kern="1200" dirty="0">
              <a:solidFill>
                <a:schemeClr val="accent3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00484-B0CF-D441-BF44-C13DF7CBC833}"/>
              </a:ext>
            </a:extLst>
          </p:cNvPr>
          <p:cNvSpPr txBox="1"/>
          <p:nvPr userDrawn="1"/>
        </p:nvSpPr>
        <p:spPr>
          <a:xfrm>
            <a:off x="369276" y="6215757"/>
            <a:ext cx="4784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 err="1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metcrusaders.org</a:t>
            </a:r>
            <a:r>
              <a:rPr lang="en-US" sz="1000" b="1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lang="en-US" sz="1000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© 2020 MET Crusaders.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37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D86358-CB54-9A46-A4EF-2DB4786A52E7}"/>
              </a:ext>
            </a:extLst>
          </p:cNvPr>
          <p:cNvSpPr txBox="1"/>
          <p:nvPr userDrawn="1"/>
        </p:nvSpPr>
        <p:spPr>
          <a:xfrm>
            <a:off x="369276" y="6215757"/>
            <a:ext cx="4784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 err="1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metcrusaders.org</a:t>
            </a:r>
            <a:r>
              <a:rPr lang="en-US" sz="1000" b="1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lang="en-US" sz="1000" kern="1200" dirty="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rPr>
              <a:t>© 2020 MET Crusaders.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04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21" r:id="rId2"/>
    <p:sldLayoutId id="2147483722" r:id="rId3"/>
    <p:sldLayoutId id="21474837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DAD9-98F3-4049-9359-9B5E3B71B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692" y="1122363"/>
            <a:ext cx="10192740" cy="2387600"/>
          </a:xfrm>
        </p:spPr>
        <p:txBody>
          <a:bodyPr/>
          <a:lstStyle/>
          <a:p>
            <a:r>
              <a:rPr lang="en-US" dirty="0"/>
              <a:t>Treatment Options Beyond MET Targeted Therapy</a:t>
            </a:r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81F78-9ABE-E54C-B26D-944B6CB7C5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7648" y="4038742"/>
            <a:ext cx="6020297" cy="1845176"/>
          </a:xfrm>
        </p:spPr>
        <p:txBody>
          <a:bodyPr/>
          <a:lstStyle/>
          <a:p>
            <a:pPr indent="0"/>
            <a:r>
              <a:rPr lang="en-US" dirty="0" err="1"/>
              <a:t>Xiuning</a:t>
            </a:r>
            <a:r>
              <a:rPr lang="en-US" dirty="0"/>
              <a:t> le md </a:t>
            </a:r>
            <a:r>
              <a:rPr lang="en-US" dirty="0" err="1"/>
              <a:t>phd</a:t>
            </a:r>
            <a:r>
              <a:rPr lang="en-US" dirty="0"/>
              <a:t> (MD Anderson Cancer Center) </a:t>
            </a:r>
          </a:p>
          <a:p>
            <a:pPr indent="0"/>
            <a:r>
              <a:rPr lang="en-US" dirty="0"/>
              <a:t>Mark </a:t>
            </a:r>
            <a:r>
              <a:rPr lang="en-US" dirty="0" err="1"/>
              <a:t>awad</a:t>
            </a:r>
            <a:r>
              <a:rPr lang="en-US" dirty="0"/>
              <a:t> MD </a:t>
            </a:r>
            <a:r>
              <a:rPr lang="en-US" dirty="0" err="1"/>
              <a:t>phd</a:t>
            </a:r>
            <a:r>
              <a:rPr lang="en-US" dirty="0"/>
              <a:t> (dana-</a:t>
            </a:r>
            <a:r>
              <a:rPr lang="en-US" dirty="0" err="1"/>
              <a:t>farber</a:t>
            </a:r>
            <a:r>
              <a:rPr lang="en-US" dirty="0"/>
              <a:t> cancer institute) </a:t>
            </a:r>
          </a:p>
          <a:p>
            <a:pPr indent="0"/>
            <a:r>
              <a:rPr lang="en-US" dirty="0"/>
              <a:t>Karen </a:t>
            </a:r>
            <a:r>
              <a:rPr lang="en-US" dirty="0" err="1"/>
              <a:t>reckamp</a:t>
            </a:r>
            <a:r>
              <a:rPr lang="en-US" dirty="0"/>
              <a:t> md (Cedars-</a:t>
            </a:r>
            <a:r>
              <a:rPr lang="en-US" dirty="0" err="1"/>
              <a:t>sinai</a:t>
            </a:r>
            <a:r>
              <a:rPr lang="en-US" dirty="0"/>
              <a:t> medical center) </a:t>
            </a:r>
          </a:p>
          <a:p>
            <a:pPr indent="0"/>
            <a:r>
              <a:rPr lang="en-US" dirty="0"/>
              <a:t>john </a:t>
            </a:r>
            <a:r>
              <a:rPr lang="en-US" dirty="0" err="1"/>
              <a:t>hallick</a:t>
            </a:r>
            <a:r>
              <a:rPr lang="en-US" dirty="0"/>
              <a:t> (MET crusaders)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AD2B7-44F5-6F41-9057-B0546DD75F43}"/>
              </a:ext>
            </a:extLst>
          </p:cNvPr>
          <p:cNvSpPr txBox="1"/>
          <p:nvPr/>
        </p:nvSpPr>
        <p:spPr>
          <a:xfrm>
            <a:off x="0" y="703528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Title Slide – Single Presenter</a:t>
            </a:r>
          </a:p>
        </p:txBody>
      </p:sp>
    </p:spTree>
    <p:extLst>
      <p:ext uri="{BB962C8B-B14F-4D97-AF65-F5344CB8AC3E}">
        <p14:creationId xmlns:p14="http://schemas.microsoft.com/office/powerpoint/2010/main" val="383962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37C8-0495-F542-9BBA-6B93205712CA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Use MET TKI in clinical practice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964B16-F6EB-47C9-BB92-3E34E673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12" y="2585254"/>
            <a:ext cx="2223140" cy="15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CE70B4D-0CF5-462C-8886-F82CFE31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" y="1448425"/>
            <a:ext cx="4888054" cy="425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651F8AE-FC4B-4D09-864A-2ED61B75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36" y="1008892"/>
            <a:ext cx="4143489" cy="551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BCAC81-3040-47F4-8FB9-234015D7FEBF}"/>
              </a:ext>
            </a:extLst>
          </p:cNvPr>
          <p:cNvSpPr txBox="1"/>
          <p:nvPr/>
        </p:nvSpPr>
        <p:spPr>
          <a:xfrm>
            <a:off x="5331593" y="6263996"/>
            <a:ext cx="22733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Sabari JK et al Ann Oncol 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7529C3-4AF5-46BF-A61F-14F35DCF5FFA}"/>
              </a:ext>
            </a:extLst>
          </p:cNvPr>
          <p:cNvSpPr/>
          <p:nvPr/>
        </p:nvSpPr>
        <p:spPr>
          <a:xfrm>
            <a:off x="3259392" y="2432126"/>
            <a:ext cx="838986" cy="17012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DDD11-DA83-4BA5-A50F-2ED014319E57}"/>
              </a:ext>
            </a:extLst>
          </p:cNvPr>
          <p:cNvSpPr/>
          <p:nvPr/>
        </p:nvSpPr>
        <p:spPr>
          <a:xfrm>
            <a:off x="1223993" y="2432126"/>
            <a:ext cx="838986" cy="17012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37C8-0495-F542-9BBA-6B93205712CA}"/>
              </a:ext>
            </a:extLst>
          </p:cNvPr>
          <p:cNvSpPr txBox="1">
            <a:spLocks/>
          </p:cNvSpPr>
          <p:nvPr/>
        </p:nvSpPr>
        <p:spPr>
          <a:xfrm>
            <a:off x="876694" y="462278"/>
            <a:ext cx="10454326" cy="8527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MET TKI in clinical practice—response to ICI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A7578E7-07D3-4890-9FA1-9C5388857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0" y="1691930"/>
            <a:ext cx="5176655" cy="36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A76331D-B490-4A0D-8EDA-F5AC5483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24" y="1489071"/>
            <a:ext cx="6176975" cy="405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3FD10-6417-40FB-8AE7-0EF91C8B0A16}"/>
              </a:ext>
            </a:extLst>
          </p:cNvPr>
          <p:cNvSpPr txBox="1"/>
          <p:nvPr/>
        </p:nvSpPr>
        <p:spPr>
          <a:xfrm>
            <a:off x="7625499" y="6238128"/>
            <a:ext cx="23535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Mazieres</a:t>
            </a:r>
            <a:r>
              <a:rPr lang="en-US" sz="1100" dirty="0"/>
              <a:t> J et al Ann Oncol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794C4B-D265-47E0-A59C-A97EAFB27077}"/>
              </a:ext>
            </a:extLst>
          </p:cNvPr>
          <p:cNvSpPr/>
          <p:nvPr/>
        </p:nvSpPr>
        <p:spPr>
          <a:xfrm>
            <a:off x="378900" y="2234154"/>
            <a:ext cx="5176655" cy="2733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37C8-0495-F542-9BBA-6B93205712CA}"/>
              </a:ext>
            </a:extLst>
          </p:cNvPr>
          <p:cNvSpPr txBox="1">
            <a:spLocks/>
          </p:cNvSpPr>
          <p:nvPr/>
        </p:nvSpPr>
        <p:spPr>
          <a:xfrm>
            <a:off x="641026" y="462278"/>
            <a:ext cx="10863606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TKI in clinical practice—response to ICI </a:t>
            </a:r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EC206107-8E35-4B65-BE5B-B4E051CB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9" y="2216902"/>
            <a:ext cx="6217966" cy="30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469B6-AA88-41B8-A603-BA01A0D7B2B8}"/>
              </a:ext>
            </a:extLst>
          </p:cNvPr>
          <p:cNvSpPr txBox="1"/>
          <p:nvPr/>
        </p:nvSpPr>
        <p:spPr>
          <a:xfrm>
            <a:off x="6749070" y="6264917"/>
            <a:ext cx="4931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Kato Y et al Int J Clin Oncol 2021; </a:t>
            </a:r>
            <a:r>
              <a:rPr lang="en-US" sz="1100" dirty="0" err="1"/>
              <a:t>Mayenga</a:t>
            </a:r>
            <a:r>
              <a:rPr lang="en-US" sz="1100" dirty="0"/>
              <a:t> M et al Lung Cancer 2020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24DF0D5-7B89-447A-83F7-B07F3E25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97" y="2093495"/>
            <a:ext cx="5233304" cy="331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96F249-DAAE-4E0F-8639-FB8105B90F5C}"/>
              </a:ext>
            </a:extLst>
          </p:cNvPr>
          <p:cNvSpPr txBox="1"/>
          <p:nvPr/>
        </p:nvSpPr>
        <p:spPr>
          <a:xfrm>
            <a:off x="10138209" y="1785718"/>
            <a:ext cx="1693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46% benefit to ICI</a:t>
            </a:r>
          </a:p>
        </p:txBody>
      </p:sp>
    </p:spTree>
    <p:extLst>
      <p:ext uri="{BB962C8B-B14F-4D97-AF65-F5344CB8AC3E}">
        <p14:creationId xmlns:p14="http://schemas.microsoft.com/office/powerpoint/2010/main" val="359236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4F57-AB08-A944-8D5C-FC3EF4DC966E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MET TKI in clinical practice—MET alterations </a:t>
            </a:r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ACE172C4-0FB2-4FDC-8A99-EF8C6EDC253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18454" y="1148829"/>
            <a:ext cx="3457440" cy="49842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B560E5-07E0-403B-ADB4-F4816913DCD8}"/>
              </a:ext>
            </a:extLst>
          </p:cNvPr>
          <p:cNvSpPr/>
          <p:nvPr/>
        </p:nvSpPr>
        <p:spPr>
          <a:xfrm>
            <a:off x="7310514" y="6261009"/>
            <a:ext cx="4043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1" dirty="0">
                <a:latin typeface="Arial"/>
              </a:rPr>
              <a:t>Kron A et al. J </a:t>
            </a:r>
            <a:r>
              <a:rPr lang="en-US" sz="1100" spc="-1" dirty="0" err="1">
                <a:latin typeface="Arial"/>
              </a:rPr>
              <a:t>Thorac</a:t>
            </a:r>
            <a:r>
              <a:rPr lang="en-US" sz="1100" spc="-1" dirty="0">
                <a:latin typeface="Arial"/>
              </a:rPr>
              <a:t> Oncol 2020; 10.1016/j.jtho.2020.11.017</a:t>
            </a:r>
            <a:endParaRPr lang="en-US" sz="1100" dirty="0"/>
          </a:p>
        </p:txBody>
      </p:sp>
      <p:pic>
        <p:nvPicPr>
          <p:cNvPr id="9" name="Main graphic">
            <a:extLst>
              <a:ext uri="{FF2B5EF4-FFF2-40B4-BE49-F238E27FC236}">
                <a16:creationId xmlns:a16="http://schemas.microsoft.com/office/drawing/2014/main" id="{139C081C-7C2F-4777-B105-29B5A889D8D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17066" y="1148829"/>
            <a:ext cx="4056480" cy="4984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11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4F57-AB08-A944-8D5C-FC3EF4DC966E}"/>
              </a:ext>
            </a:extLst>
          </p:cNvPr>
          <p:cNvSpPr txBox="1">
            <a:spLocks/>
          </p:cNvSpPr>
          <p:nvPr/>
        </p:nvSpPr>
        <p:spPr>
          <a:xfrm>
            <a:off x="452486" y="462278"/>
            <a:ext cx="11293312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TKI in clinical practice—PD-L1 expression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560E5-07E0-403B-ADB4-F4816913DCD8}"/>
              </a:ext>
            </a:extLst>
          </p:cNvPr>
          <p:cNvSpPr/>
          <p:nvPr/>
        </p:nvSpPr>
        <p:spPr>
          <a:xfrm>
            <a:off x="7310514" y="6261009"/>
            <a:ext cx="4043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1" dirty="0">
                <a:latin typeface="Arial"/>
              </a:rPr>
              <a:t>Kron A et al. J </a:t>
            </a:r>
            <a:r>
              <a:rPr lang="en-US" sz="1100" spc="-1" dirty="0" err="1">
                <a:latin typeface="Arial"/>
              </a:rPr>
              <a:t>Thorac</a:t>
            </a:r>
            <a:r>
              <a:rPr lang="en-US" sz="1100" spc="-1" dirty="0">
                <a:latin typeface="Arial"/>
              </a:rPr>
              <a:t> Oncol 2020; 10.1016/j.jtho.2020.11.017</a:t>
            </a:r>
            <a:endParaRPr lang="en-US" sz="1100" dirty="0"/>
          </a:p>
        </p:txBody>
      </p:sp>
      <p:pic>
        <p:nvPicPr>
          <p:cNvPr id="11" name="Main graphic">
            <a:extLst>
              <a:ext uri="{FF2B5EF4-FFF2-40B4-BE49-F238E27FC236}">
                <a16:creationId xmlns:a16="http://schemas.microsoft.com/office/drawing/2014/main" id="{CB25A87D-8DF1-4266-81B8-374F3AF3E24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33632" y="2281287"/>
            <a:ext cx="5165889" cy="2507529"/>
          </a:xfrm>
          <a:prstGeom prst="rect">
            <a:avLst/>
          </a:prstGeom>
          <a:ln>
            <a:noFill/>
          </a:ln>
        </p:spPr>
      </p:pic>
      <p:pic>
        <p:nvPicPr>
          <p:cNvPr id="12" name="Main graphic">
            <a:extLst>
              <a:ext uri="{FF2B5EF4-FFF2-40B4-BE49-F238E27FC236}">
                <a16:creationId xmlns:a16="http://schemas.microsoft.com/office/drawing/2014/main" id="{DDCC3EB3-B959-4B2B-B104-1FC304F6CE0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696928" y="1325821"/>
            <a:ext cx="6070863" cy="43948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530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4F57-AB08-A944-8D5C-FC3EF4DC966E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TKI in clinical practice—co-mutations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560E5-07E0-403B-ADB4-F4816913DCD8}"/>
              </a:ext>
            </a:extLst>
          </p:cNvPr>
          <p:cNvSpPr/>
          <p:nvPr/>
        </p:nvSpPr>
        <p:spPr>
          <a:xfrm>
            <a:off x="5293177" y="6261009"/>
            <a:ext cx="6388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1" dirty="0">
                <a:latin typeface="Arial"/>
              </a:rPr>
              <a:t>Kron A et al. J </a:t>
            </a:r>
            <a:r>
              <a:rPr lang="en-US" sz="1100" spc="-1" dirty="0" err="1">
                <a:latin typeface="Arial"/>
              </a:rPr>
              <a:t>Thorac</a:t>
            </a:r>
            <a:r>
              <a:rPr lang="en-US" sz="1100" spc="-1" dirty="0">
                <a:latin typeface="Arial"/>
              </a:rPr>
              <a:t> Oncol 2020; 10.1016/j.jtho.2020.11.017; </a:t>
            </a:r>
            <a:r>
              <a:rPr lang="en-US" sz="1100" spc="-1" dirty="0" err="1">
                <a:latin typeface="Arial"/>
              </a:rPr>
              <a:t>Rotow</a:t>
            </a:r>
            <a:r>
              <a:rPr lang="en-US" sz="1100" spc="-1" dirty="0">
                <a:latin typeface="Arial"/>
              </a:rPr>
              <a:t> J et al Clin Cancer Res 2020 </a:t>
            </a:r>
            <a:endParaRPr lang="en-US" sz="1100" dirty="0"/>
          </a:p>
        </p:txBody>
      </p:sp>
      <p:pic>
        <p:nvPicPr>
          <p:cNvPr id="10" name="Main graphic">
            <a:extLst>
              <a:ext uri="{FF2B5EF4-FFF2-40B4-BE49-F238E27FC236}">
                <a16:creationId xmlns:a16="http://schemas.microsoft.com/office/drawing/2014/main" id="{187F3BD5-A1B9-4844-9501-D9D02FA0B98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6295" y="1158256"/>
            <a:ext cx="3998880" cy="4984200"/>
          </a:xfrm>
          <a:prstGeom prst="rect">
            <a:avLst/>
          </a:prstGeom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0649A1-7BC1-449B-B080-49DDF08176A9}"/>
              </a:ext>
            </a:extLst>
          </p:cNvPr>
          <p:cNvSpPr txBox="1">
            <a:spLocks/>
          </p:cNvSpPr>
          <p:nvPr/>
        </p:nvSpPr>
        <p:spPr>
          <a:xfrm>
            <a:off x="5213024" y="3435305"/>
            <a:ext cx="6649220" cy="281466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Tar</a:t>
            </a:r>
            <a:r>
              <a:rPr lang="en-US" sz="1600" dirty="0"/>
              <a:t>geted sequencing analysis of co-occurring genomic alterations in cell-free circulating tumor DNA samples collected from patients with </a:t>
            </a:r>
            <a:r>
              <a:rPr lang="en-US" sz="1600" i="1" dirty="0"/>
              <a:t>MET </a:t>
            </a:r>
            <a:r>
              <a:rPr lang="en-US" sz="1600" dirty="0"/>
              <a:t>exon 14–mutated advanced NSCLC (N = 289)</a:t>
            </a:r>
          </a:p>
          <a:p>
            <a:pPr lvl="1"/>
            <a:r>
              <a:rPr lang="en-US" sz="1600" dirty="0"/>
              <a:t>Activating </a:t>
            </a:r>
            <a:r>
              <a:rPr lang="en-US" sz="1600" i="1" dirty="0"/>
              <a:t>KRAS </a:t>
            </a:r>
            <a:r>
              <a:rPr lang="en-US" sz="1600" dirty="0"/>
              <a:t>mutations: 5.2%</a:t>
            </a:r>
          </a:p>
          <a:p>
            <a:pPr lvl="2"/>
            <a:r>
              <a:rPr lang="en-US" sz="1400" i="1" dirty="0"/>
              <a:t>KRAS </a:t>
            </a:r>
            <a:r>
              <a:rPr lang="en-US" sz="1400" dirty="0"/>
              <a:t>G12C/D/S/V, 3.5%; G13C, 1%; Q22K, 0.3%; Q61H, 0.3%</a:t>
            </a:r>
          </a:p>
          <a:p>
            <a:pPr lvl="1"/>
            <a:r>
              <a:rPr lang="en-US" sz="1600" dirty="0"/>
              <a:t>Canonical activating </a:t>
            </a:r>
            <a:r>
              <a:rPr lang="en-US" sz="1600" i="1" dirty="0"/>
              <a:t>EGFR </a:t>
            </a:r>
            <a:r>
              <a:rPr lang="en-US" sz="1600" dirty="0"/>
              <a:t>mutations: 3.5%</a:t>
            </a:r>
          </a:p>
          <a:p>
            <a:pPr lvl="2"/>
            <a:r>
              <a:rPr lang="en-US" sz="1400" i="1" dirty="0"/>
              <a:t>EGFR </a:t>
            </a:r>
            <a:r>
              <a:rPr lang="en-US" sz="1400" dirty="0"/>
              <a:t>del19, 3.1%; L858R, 0.7%; T790M, 2%</a:t>
            </a:r>
          </a:p>
          <a:p>
            <a:pPr lvl="1"/>
            <a:r>
              <a:rPr lang="en-US" sz="1600" i="1" dirty="0"/>
              <a:t>ALK </a:t>
            </a:r>
            <a:r>
              <a:rPr lang="en-US" sz="1600" dirty="0"/>
              <a:t>rearrangement: 0.7%</a:t>
            </a:r>
          </a:p>
          <a:p>
            <a:pPr lvl="1"/>
            <a:r>
              <a:rPr lang="en-US" sz="1600" i="1" dirty="0"/>
              <a:t>HER2 </a:t>
            </a:r>
            <a:r>
              <a:rPr lang="en-US" sz="1600" dirty="0"/>
              <a:t>exon 20 insertion identified in 1 patient</a:t>
            </a:r>
            <a:endParaRPr lang="en-US" sz="16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0C47D8-FB7C-4966-A6FB-BA044F22E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65"/>
          <a:stretch/>
        </p:blipFill>
        <p:spPr bwMode="auto">
          <a:xfrm>
            <a:off x="5743869" y="1128118"/>
            <a:ext cx="5162943" cy="22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22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37C8-0495-F542-9BBA-6B93205712CA}"/>
              </a:ext>
            </a:extLst>
          </p:cNvPr>
          <p:cNvSpPr txBox="1">
            <a:spLocks/>
          </p:cNvSpPr>
          <p:nvPr/>
        </p:nvSpPr>
        <p:spPr>
          <a:xfrm>
            <a:off x="622170" y="462278"/>
            <a:ext cx="11057641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MET TKI in clinical practice—choices post TKI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6BE79-8B59-4CB0-B8BD-86E3113F4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0" r="62349" b="12490"/>
          <a:stretch/>
        </p:blipFill>
        <p:spPr bwMode="auto">
          <a:xfrm>
            <a:off x="527901" y="1913641"/>
            <a:ext cx="4119512" cy="415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26A93C-BFD0-4E65-B139-DB8A9A0FA760}"/>
              </a:ext>
            </a:extLst>
          </p:cNvPr>
          <p:cNvSpPr txBox="1"/>
          <p:nvPr/>
        </p:nvSpPr>
        <p:spPr>
          <a:xfrm>
            <a:off x="8132580" y="6211056"/>
            <a:ext cx="21419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Akinboro</a:t>
            </a:r>
            <a:r>
              <a:rPr lang="en-US" sz="1100" dirty="0"/>
              <a:t> O et al. ASCO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44867-E2E7-4FF6-B8B1-CD258695B772}"/>
              </a:ext>
            </a:extLst>
          </p:cNvPr>
          <p:cNvSpPr txBox="1"/>
          <p:nvPr/>
        </p:nvSpPr>
        <p:spPr>
          <a:xfrm>
            <a:off x="622170" y="1374221"/>
            <a:ext cx="8528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FDA analysis comparing chemo-ICI and ICI alone in PD-L1 1-49%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1DBAAE-1B7A-4231-AA94-77E936DFC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2424" r="3810" b="11338"/>
          <a:stretch/>
        </p:blipFill>
        <p:spPr bwMode="auto">
          <a:xfrm>
            <a:off x="4829756" y="2243579"/>
            <a:ext cx="6801426" cy="368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65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3038EC-FA13-4980-BD6C-D20552DD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8D86FD-C080-4418-A900-DA037FA6BEFC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MET TKI in clinical practice—Biomarker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0E759-6561-4DC2-B1F1-FDC4023DB79D}"/>
              </a:ext>
            </a:extLst>
          </p:cNvPr>
          <p:cNvSpPr txBox="1"/>
          <p:nvPr/>
        </p:nvSpPr>
        <p:spPr>
          <a:xfrm>
            <a:off x="8748073" y="6166263"/>
            <a:ext cx="1898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Bruno D et al. ASCO 2021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24EF60F-9BA5-473D-A043-8067AF8D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7620" r="9345" b="9994"/>
          <a:stretch/>
        </p:blipFill>
        <p:spPr bwMode="auto">
          <a:xfrm>
            <a:off x="1238399" y="1518848"/>
            <a:ext cx="9558780" cy="464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B22A77-AE1C-4EDE-8142-F8D267E61740}"/>
              </a:ext>
            </a:extLst>
          </p:cNvPr>
          <p:cNvSpPr txBox="1"/>
          <p:nvPr/>
        </p:nvSpPr>
        <p:spPr>
          <a:xfrm>
            <a:off x="272592" y="1143562"/>
            <a:ext cx="1074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Patients that don’t have testing will never be treated with the appropriate targeted therapy</a:t>
            </a:r>
          </a:p>
        </p:txBody>
      </p:sp>
    </p:spTree>
    <p:extLst>
      <p:ext uri="{BB962C8B-B14F-4D97-AF65-F5344CB8AC3E}">
        <p14:creationId xmlns:p14="http://schemas.microsoft.com/office/powerpoint/2010/main" val="197790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3038EC-FA13-4980-BD6C-D20552DD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graphicFrame>
        <p:nvGraphicFramePr>
          <p:cNvPr id="12" name="Group 3">
            <a:extLst>
              <a:ext uri="{FF2B5EF4-FFF2-40B4-BE49-F238E27FC236}">
                <a16:creationId xmlns:a16="http://schemas.microsoft.com/office/drawing/2014/main" id="{2375869C-66A4-413D-87DD-7A051CF13CEA}"/>
              </a:ext>
            </a:extLst>
          </p:cNvPr>
          <p:cNvGraphicFramePr>
            <a:graphicFrameLocks/>
          </p:cNvGraphicFramePr>
          <p:nvPr/>
        </p:nvGraphicFramePr>
        <p:xfrm>
          <a:off x="709712" y="1604963"/>
          <a:ext cx="10480340" cy="4057799"/>
        </p:xfrm>
        <a:graphic>
          <a:graphicData uri="http://schemas.openxmlformats.org/drawingml/2006/table">
            <a:tbl>
              <a:tblPr/>
              <a:tblGrid>
                <a:gridCol w="2629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6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641">
                  <a:extLst>
                    <a:ext uri="{9D8B030D-6E8A-4147-A177-3AD203B41FA5}">
                      <a16:colId xmlns:a16="http://schemas.microsoft.com/office/drawing/2014/main" val="899998939"/>
                    </a:ext>
                  </a:extLst>
                </a:gridCol>
                <a:gridCol w="1766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183">
                  <a:extLst>
                    <a:ext uri="{9D8B030D-6E8A-4147-A177-3AD203B41FA5}">
                      <a16:colId xmlns:a16="http://schemas.microsoft.com/office/drawing/2014/main" val="4239569194"/>
                    </a:ext>
                  </a:extLst>
                </a:gridCol>
              </a:tblGrid>
              <a:tr h="2572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Guideline-Recommended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Biomarkers, %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The Cancer Genome Atlas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cfDNA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Tissue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Cohort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Frequency of Alteration*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Cohort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Frequency of Alteration*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190955"/>
                  </a:ext>
                </a:extLst>
              </a:tr>
              <a:tr h="292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EGFR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mutation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ALK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fusion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ROS1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fusion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BRAF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mutation (V600E)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57912"/>
                  </a:ext>
                </a:extLst>
              </a:tr>
              <a:tr h="31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RET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fusion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340812"/>
                  </a:ext>
                </a:extLst>
              </a:tr>
              <a:tr h="31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ERBB2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mutation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602261"/>
                  </a:ext>
                </a:extLst>
              </a:tr>
              <a:tr h="31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MET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exon 14 skipping variant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19814"/>
                  </a:ext>
                </a:extLst>
              </a:tr>
              <a:tr h="6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MET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amplification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focal amplification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aneuploidy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922227"/>
                  </a:ext>
                </a:extLst>
              </a:tr>
              <a:tr h="31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DA1BB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KRAS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mutation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33.2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798023"/>
                  </a:ext>
                </a:extLst>
              </a:tr>
            </a:tbl>
          </a:graphicData>
        </a:graphic>
      </p:graphicFrame>
      <p:sp>
        <p:nvSpPr>
          <p:cNvPr id="16" name="Text Box 11">
            <a:extLst>
              <a:ext uri="{FF2B5EF4-FFF2-40B4-BE49-F238E27FC236}">
                <a16:creationId xmlns:a16="http://schemas.microsoft.com/office/drawing/2014/main" id="{F3303FA9-3B10-47DC-8895-DD9A51311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341" y="6262629"/>
            <a:ext cx="80105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Leighl. Clin Cancer Res. 2019;25:4691.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29ABF6-9148-44D6-9607-581D7D1EE55E}"/>
              </a:ext>
            </a:extLst>
          </p:cNvPr>
          <p:cNvSpPr txBox="1"/>
          <p:nvPr/>
        </p:nvSpPr>
        <p:spPr bwMode="auto">
          <a:xfrm>
            <a:off x="636747" y="5597055"/>
            <a:ext cx="4666406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*In patients with completed testing for biomarker of interest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531637-262A-4FE4-9097-D5C91AB53F65}"/>
              </a:ext>
            </a:extLst>
          </p:cNvPr>
          <p:cNvCxnSpPr>
            <a:cxnSpLocks/>
          </p:cNvCxnSpPr>
          <p:nvPr/>
        </p:nvCxnSpPr>
        <p:spPr bwMode="auto">
          <a:xfrm>
            <a:off x="4932218" y="1920975"/>
            <a:ext cx="28448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D99D4F-3956-4574-985B-8E1E91582CA9}"/>
              </a:ext>
            </a:extLst>
          </p:cNvPr>
          <p:cNvCxnSpPr>
            <a:cxnSpLocks/>
          </p:cNvCxnSpPr>
          <p:nvPr/>
        </p:nvCxnSpPr>
        <p:spPr bwMode="auto">
          <a:xfrm>
            <a:off x="8197273" y="1916356"/>
            <a:ext cx="28448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360203-B6CC-41DE-8D66-E70279A12B17}"/>
              </a:ext>
            </a:extLst>
          </p:cNvPr>
          <p:cNvSpPr txBox="1"/>
          <p:nvPr/>
        </p:nvSpPr>
        <p:spPr bwMode="auto">
          <a:xfrm>
            <a:off x="709712" y="5903989"/>
            <a:ext cx="6886822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342900" marR="0" lvl="0" indent="-342900" algn="l" defTabSz="4571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Biomarker frequency calculated across the entire cohort (n = 282)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FFA49F-83DB-44A7-88E2-6C8E15DB1999}"/>
              </a:ext>
            </a:extLst>
          </p:cNvPr>
          <p:cNvSpPr/>
          <p:nvPr/>
        </p:nvSpPr>
        <p:spPr>
          <a:xfrm>
            <a:off x="727076" y="4318232"/>
            <a:ext cx="10462975" cy="1055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Left Arrow 14">
            <a:extLst>
              <a:ext uri="{FF2B5EF4-FFF2-40B4-BE49-F238E27FC236}">
                <a16:creationId xmlns:a16="http://schemas.microsoft.com/office/drawing/2014/main" id="{AE530EB5-12D0-45FE-BA77-537141FECB2E}"/>
              </a:ext>
            </a:extLst>
          </p:cNvPr>
          <p:cNvSpPr/>
          <p:nvPr/>
        </p:nvSpPr>
        <p:spPr>
          <a:xfrm>
            <a:off x="4256762" y="4372522"/>
            <a:ext cx="325677" cy="160279"/>
          </a:xfrm>
          <a:prstGeom prst="leftArrow">
            <a:avLst/>
          </a:prstGeom>
          <a:solidFill>
            <a:srgbClr val="00B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Left Arrow 14">
            <a:extLst>
              <a:ext uri="{FF2B5EF4-FFF2-40B4-BE49-F238E27FC236}">
                <a16:creationId xmlns:a16="http://schemas.microsoft.com/office/drawing/2014/main" id="{256A91B8-B76A-4524-973D-C3F8F6268B0F}"/>
              </a:ext>
            </a:extLst>
          </p:cNvPr>
          <p:cNvSpPr/>
          <p:nvPr/>
        </p:nvSpPr>
        <p:spPr>
          <a:xfrm>
            <a:off x="7576480" y="4387511"/>
            <a:ext cx="325677" cy="160279"/>
          </a:xfrm>
          <a:prstGeom prst="leftArrow">
            <a:avLst/>
          </a:prstGeom>
          <a:solidFill>
            <a:srgbClr val="00B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Left Arrow 14">
            <a:extLst>
              <a:ext uri="{FF2B5EF4-FFF2-40B4-BE49-F238E27FC236}">
                <a16:creationId xmlns:a16="http://schemas.microsoft.com/office/drawing/2014/main" id="{B63DA703-DCC6-40EA-A939-A201530B512D}"/>
              </a:ext>
            </a:extLst>
          </p:cNvPr>
          <p:cNvSpPr/>
          <p:nvPr/>
        </p:nvSpPr>
        <p:spPr>
          <a:xfrm>
            <a:off x="4256762" y="4699635"/>
            <a:ext cx="325677" cy="160279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Left Arrow 14">
            <a:extLst>
              <a:ext uri="{FF2B5EF4-FFF2-40B4-BE49-F238E27FC236}">
                <a16:creationId xmlns:a16="http://schemas.microsoft.com/office/drawing/2014/main" id="{79B110F2-A0CA-405E-BBAA-1C2AC582EFA2}"/>
              </a:ext>
            </a:extLst>
          </p:cNvPr>
          <p:cNvSpPr/>
          <p:nvPr/>
        </p:nvSpPr>
        <p:spPr>
          <a:xfrm>
            <a:off x="7576480" y="4874904"/>
            <a:ext cx="325677" cy="160279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8D86FD-C080-4418-A900-DA037FA6BEFC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TKI in clinical practice—NILE Study</a:t>
            </a:r>
          </a:p>
        </p:txBody>
      </p:sp>
    </p:spTree>
    <p:extLst>
      <p:ext uri="{BB962C8B-B14F-4D97-AF65-F5344CB8AC3E}">
        <p14:creationId xmlns:p14="http://schemas.microsoft.com/office/powerpoint/2010/main" val="422722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2A91BCE-55D1-4224-9339-AC4E331958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275367"/>
          <a:ext cx="11087099" cy="43484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627026">
                  <a:extLst>
                    <a:ext uri="{9D8B030D-6E8A-4147-A177-3AD203B41FA5}">
                      <a16:colId xmlns:a16="http://schemas.microsoft.com/office/drawing/2014/main" val="125761565"/>
                    </a:ext>
                  </a:extLst>
                </a:gridCol>
                <a:gridCol w="134912">
                  <a:extLst>
                    <a:ext uri="{9D8B030D-6E8A-4147-A177-3AD203B41FA5}">
                      <a16:colId xmlns:a16="http://schemas.microsoft.com/office/drawing/2014/main" val="2818949505"/>
                    </a:ext>
                  </a:extLst>
                </a:gridCol>
                <a:gridCol w="2083632">
                  <a:extLst>
                    <a:ext uri="{9D8B030D-6E8A-4147-A177-3AD203B41FA5}">
                      <a16:colId xmlns:a16="http://schemas.microsoft.com/office/drawing/2014/main" val="682167547"/>
                    </a:ext>
                  </a:extLst>
                </a:gridCol>
                <a:gridCol w="2188564">
                  <a:extLst>
                    <a:ext uri="{9D8B030D-6E8A-4147-A177-3AD203B41FA5}">
                      <a16:colId xmlns:a16="http://schemas.microsoft.com/office/drawing/2014/main" val="1395509811"/>
                    </a:ext>
                  </a:extLst>
                </a:gridCol>
                <a:gridCol w="2008682">
                  <a:extLst>
                    <a:ext uri="{9D8B030D-6E8A-4147-A177-3AD203B41FA5}">
                      <a16:colId xmlns:a16="http://schemas.microsoft.com/office/drawing/2014/main" val="1494570738"/>
                    </a:ext>
                  </a:extLst>
                </a:gridCol>
                <a:gridCol w="2044283">
                  <a:extLst>
                    <a:ext uri="{9D8B030D-6E8A-4147-A177-3AD203B41FA5}">
                      <a16:colId xmlns:a16="http://schemas.microsoft.com/office/drawing/2014/main" val="419475523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Efficacy Outcomes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Liquid Biopsy (L+)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36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Tissue Biopsy (T+)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36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4200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IRC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48)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Investigator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47)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IRC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51)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Investigator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 = 51)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17525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BOR by RECIST 1.1, n 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6716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</a:t>
                      </a:r>
                    </a:p>
                  </a:txBody>
                  <a:tcPr marL="2743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(6.4)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(5.9)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6501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</a:t>
                      </a:r>
                    </a:p>
                  </a:txBody>
                  <a:tcPr marL="2743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(50.0)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(50.0)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(48.9)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(45.1)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(49.0)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290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</a:t>
                      </a:r>
                    </a:p>
                  </a:txBody>
                  <a:tcPr marL="2743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(16.7)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(16.7)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(10.6)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(27.5)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(21.6)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88353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</a:t>
                      </a:r>
                    </a:p>
                  </a:txBody>
                  <a:tcPr marL="2743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(14.6)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(14.6)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(21.3)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(15.7)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(11.8)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0015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evaluable</a:t>
                      </a:r>
                    </a:p>
                  </a:txBody>
                  <a:tcPr marL="2743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(18.8)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(18.8)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(12.8)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(11.8)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(11.8)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3662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ORR,* n (%; 95% CI)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(50.0; 35.2-64.8]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(50.0; 35.2-64.8)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(55.3; 40.1-69.8)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(45.1; 31.1-59.7)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(54.9; 40.3-68.9)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4514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DoR, mos (95% CI)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 [5.8-NE]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 (5.8-NE)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17.1 (7.2-NE)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 (9.0-NE)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14.3 (5.7-NE)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69195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DCR,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 (%; 95% CI)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(66.7; 51.6-79.6]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(66.7; 51.6-79.6)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(66.0; 50.7-79.1)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(72.5; 58.3-84.1)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(76.5; 62.5-87.2)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22201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BE537E0-874A-4322-AF80-3201494D575A}"/>
              </a:ext>
            </a:extLst>
          </p:cNvPr>
          <p:cNvSpPr txBox="1"/>
          <p:nvPr/>
        </p:nvSpPr>
        <p:spPr bwMode="auto">
          <a:xfrm>
            <a:off x="8332343" y="6325189"/>
            <a:ext cx="7719314" cy="27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defPPr>
              <a:defRPr lang="en-US"/>
            </a:defPPr>
            <a:lvl1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 b="1">
                <a:solidFill>
                  <a:srgbClr val="FEFD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Paik. NEJM 2020; Paik. ASCO 2019. Abstr 9005.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B1FDF-96B2-4AC9-9423-50067A32FEF1}"/>
              </a:ext>
            </a:extLst>
          </p:cNvPr>
          <p:cNvSpPr txBox="1"/>
          <p:nvPr/>
        </p:nvSpPr>
        <p:spPr bwMode="auto">
          <a:xfrm>
            <a:off x="609759" y="5610865"/>
            <a:ext cx="7659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CR + PR.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†Confirmed CR/PR or SD for ≥ 12 wks.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Efficacy analysis includes patients having ≥ 2 postbaseline assessments or who discontinued treatment for any reason.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L+, METex14-skipping mutation-positive in ctDNA; T+ METex14-skipping mutation–positive in tissue.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Abgerundetes Rechteck 4">
            <a:extLst>
              <a:ext uri="{FF2B5EF4-FFF2-40B4-BE49-F238E27FC236}">
                <a16:creationId xmlns:a16="http://schemas.microsoft.com/office/drawing/2014/main" id="{DA276056-A9E1-4394-BBA6-C62DBE732330}"/>
              </a:ext>
            </a:extLst>
          </p:cNvPr>
          <p:cNvSpPr/>
          <p:nvPr/>
        </p:nvSpPr>
        <p:spPr>
          <a:xfrm>
            <a:off x="685800" y="4553146"/>
            <a:ext cx="11081102" cy="342368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89" b="0" i="0" u="none" strike="noStrike" kern="0" cap="none" spc="0" normalizeH="0" baseline="0" noProof="0">
              <a:ln>
                <a:noFill/>
              </a:ln>
              <a:solidFill>
                <a:srgbClr val="B51F3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47C968-9B2C-471C-8E27-00458AF224F3}"/>
              </a:ext>
            </a:extLst>
          </p:cNvPr>
          <p:cNvCxnSpPr>
            <a:cxnSpLocks/>
          </p:cNvCxnSpPr>
          <p:nvPr/>
        </p:nvCxnSpPr>
        <p:spPr bwMode="auto">
          <a:xfrm>
            <a:off x="3367368" y="1703405"/>
            <a:ext cx="390069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87A955-6C1A-4F12-ADEA-A077CC528982}"/>
              </a:ext>
            </a:extLst>
          </p:cNvPr>
          <p:cNvCxnSpPr>
            <a:cxnSpLocks/>
          </p:cNvCxnSpPr>
          <p:nvPr/>
        </p:nvCxnSpPr>
        <p:spPr bwMode="auto">
          <a:xfrm>
            <a:off x="7654565" y="1687266"/>
            <a:ext cx="382763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E6B29AE-5BF4-490F-8BE4-F90438BC83E1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TKI in clinical practice—VISION</a:t>
            </a:r>
          </a:p>
        </p:txBody>
      </p:sp>
    </p:spTree>
    <p:extLst>
      <p:ext uri="{BB962C8B-B14F-4D97-AF65-F5344CB8AC3E}">
        <p14:creationId xmlns:p14="http://schemas.microsoft.com/office/powerpoint/2010/main" val="14499382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4719B0-0828-EF49-A90F-4E7CB569D831}"/>
              </a:ext>
            </a:extLst>
          </p:cNvPr>
          <p:cNvSpPr/>
          <p:nvPr/>
        </p:nvSpPr>
        <p:spPr>
          <a:xfrm>
            <a:off x="838200" y="1688996"/>
            <a:ext cx="4308566" cy="444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455C0-239A-0440-A113-86E36EF7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8379941" cy="1241127"/>
          </a:xfrm>
        </p:spPr>
        <p:txBody>
          <a:bodyPr/>
          <a:lstStyle/>
          <a:p>
            <a:r>
              <a:rPr lang="en-US" dirty="0"/>
              <a:t>METex14 as an oncogene driver in lung cancer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3370F-10F5-FF44-ABD3-DF6776EEF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145" y="2627177"/>
            <a:ext cx="2843194" cy="3229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148C7E-F73E-3744-9290-4A6D1583C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98" y="4264554"/>
            <a:ext cx="1848778" cy="1857951"/>
          </a:xfrm>
          <a:prstGeom prst="ellipse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8D7D57-AC7C-394D-B315-A67D9C780BA1}"/>
              </a:ext>
            </a:extLst>
          </p:cNvPr>
          <p:cNvCxnSpPr>
            <a:cxnSpLocks/>
            <a:endCxn id="6" idx="7"/>
          </p:cNvCxnSpPr>
          <p:nvPr/>
        </p:nvCxnSpPr>
        <p:spPr>
          <a:xfrm flipH="1" flipV="1">
            <a:off x="7379029" y="4536645"/>
            <a:ext cx="1427696" cy="511107"/>
          </a:xfrm>
          <a:prstGeom prst="line">
            <a:avLst/>
          </a:prstGeom>
          <a:noFill/>
          <a:ln w="28575" cap="flat">
            <a:solidFill>
              <a:schemeClr val="tx2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C9389C-AB34-3341-9008-3FA744304E29}"/>
              </a:ext>
            </a:extLst>
          </p:cNvPr>
          <p:cNvCxnSpPr>
            <a:cxnSpLocks/>
            <a:endCxn id="6" idx="5"/>
          </p:cNvCxnSpPr>
          <p:nvPr/>
        </p:nvCxnSpPr>
        <p:spPr>
          <a:xfrm flipH="1">
            <a:off x="7379029" y="5399896"/>
            <a:ext cx="1601790" cy="450518"/>
          </a:xfrm>
          <a:prstGeom prst="line">
            <a:avLst/>
          </a:prstGeom>
          <a:noFill/>
          <a:ln w="28575" cap="flat">
            <a:solidFill>
              <a:schemeClr val="tx2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DD86F4-D850-8C4B-8A46-E67F4394225B}"/>
              </a:ext>
            </a:extLst>
          </p:cNvPr>
          <p:cNvSpPr txBox="1"/>
          <p:nvPr/>
        </p:nvSpPr>
        <p:spPr>
          <a:xfrm>
            <a:off x="7566127" y="1943176"/>
            <a:ext cx="2862587" cy="528505"/>
          </a:xfrm>
          <a:prstGeom prst="rect">
            <a:avLst/>
          </a:prstGeom>
          <a:solidFill>
            <a:srgbClr val="4FBC37"/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no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MET</a:t>
            </a:r>
            <a:r>
              <a:rPr kumimoji="0" lang="en-GB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exon 14 skipping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B72535-0C0C-8C49-9132-89428FC027D7}"/>
              </a:ext>
            </a:extLst>
          </p:cNvPr>
          <p:cNvGrpSpPr/>
          <p:nvPr/>
        </p:nvGrpSpPr>
        <p:grpSpPr>
          <a:xfrm>
            <a:off x="927577" y="1875884"/>
            <a:ext cx="4105656" cy="4253700"/>
            <a:chOff x="5390127" y="379161"/>
            <a:chExt cx="3735585" cy="400255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20F377-DC11-0A4A-9110-294EFB97E200}"/>
                </a:ext>
              </a:extLst>
            </p:cNvPr>
            <p:cNvGrpSpPr/>
            <p:nvPr/>
          </p:nvGrpSpPr>
          <p:grpSpPr>
            <a:xfrm>
              <a:off x="5390127" y="1000727"/>
              <a:ext cx="3606941" cy="3380989"/>
              <a:chOff x="5400905" y="653255"/>
              <a:chExt cx="3606941" cy="338098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0149441-FF26-B646-A591-87571941DE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0905" y="998273"/>
                <a:ext cx="3398967" cy="3035971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64952B2-2547-FA4E-B717-A46AD72F61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095" y="998273"/>
                <a:ext cx="0" cy="277947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4C0A555-8518-B04F-9807-616832649F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8253" y="999697"/>
                <a:ext cx="0" cy="277801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05132C-1C22-0B47-A2CE-4A8CBE59D5D3}"/>
                  </a:ext>
                </a:extLst>
              </p:cNvPr>
              <p:cNvSpPr txBox="1"/>
              <p:nvPr/>
            </p:nvSpPr>
            <p:spPr>
              <a:xfrm>
                <a:off x="5911198" y="653255"/>
                <a:ext cx="9557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/>
                  <a:t>Chr7:116411903</a:t>
                </a:r>
              </a:p>
              <a:p>
                <a:pPr algn="ctr"/>
                <a:r>
                  <a:rPr lang="en-US" sz="800" dirty="0"/>
                  <a:t>c.2888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1E4AD1-1E72-A640-BDC7-6EB83D1FB8E0}"/>
                  </a:ext>
                </a:extLst>
              </p:cNvPr>
              <p:cNvSpPr txBox="1"/>
              <p:nvPr/>
            </p:nvSpPr>
            <p:spPr>
              <a:xfrm>
                <a:off x="8052135" y="658817"/>
                <a:ext cx="9557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/>
                  <a:t>Chr7:116412043</a:t>
                </a:r>
              </a:p>
              <a:p>
                <a:pPr algn="ctr"/>
                <a:r>
                  <a:rPr lang="en-US" sz="800" dirty="0"/>
                  <a:t>c.3028</a:t>
                </a:r>
              </a:p>
            </p:txBody>
          </p:sp>
        </p:grpSp>
        <p:pic>
          <p:nvPicPr>
            <p:cNvPr id="19" name="Picture 18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52922263-04BC-EC48-81BE-A1C6C874C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745" y="379161"/>
              <a:ext cx="3398967" cy="960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6512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37C8-0495-F542-9BBA-6B93205712CA}"/>
              </a:ext>
            </a:extLst>
          </p:cNvPr>
          <p:cNvSpPr txBox="1">
            <a:spLocks/>
          </p:cNvSpPr>
          <p:nvPr/>
        </p:nvSpPr>
        <p:spPr>
          <a:xfrm>
            <a:off x="405353" y="462278"/>
            <a:ext cx="11490488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TKI in clinical practice—post TKI trials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0B01F-5A5B-42A6-B251-30D16711C1FD}"/>
              </a:ext>
            </a:extLst>
          </p:cNvPr>
          <p:cNvSpPr/>
          <p:nvPr/>
        </p:nvSpPr>
        <p:spPr>
          <a:xfrm>
            <a:off x="296159" y="1207864"/>
            <a:ext cx="11666455" cy="757130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600" b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Identifier: NCT02323126 </a:t>
            </a:r>
            <a:endParaRPr lang="en-US" sz="16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  <a:r>
              <a:rPr lang="en-US" sz="1600" u="sng" dirty="0">
                <a:solidFill>
                  <a:srgbClr val="1821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https://clinicaltrials.gov/ct2/ show/NCT02323126 </a:t>
            </a:r>
            <a:endParaRPr lang="en-US" sz="1600" dirty="0">
              <a:solidFill>
                <a:srgbClr val="1821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Efficacy and Safety of Nivolumab in Combination with EGF816 and of Nivolumab in Combination With INC280 in Patients With Previously Treated Non-small Cell Lung Cancer (EGF816) 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Identifier: NCT04310007 </a:t>
            </a:r>
            <a:endParaRPr lang="en-US" sz="16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  <a:r>
              <a:rPr lang="en-US" sz="1600" u="sng" dirty="0">
                <a:solidFill>
                  <a:srgbClr val="1821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https://clinicaltrials.gov/ct2/ show/NCT04310007 </a:t>
            </a:r>
            <a:endParaRPr lang="en-US" sz="1600" dirty="0">
              <a:solidFill>
                <a:srgbClr val="1821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Chemotherapy,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Cabozantinib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 the Standard Immune Therapy Nivolumab Compared to Standard Chemotherapy for Non-small Cell Lung Cancer 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ID: NCT02954991 </a:t>
            </a:r>
            <a:endParaRPr lang="en-US" sz="16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  <a:r>
              <a:rPr lang="en-US" sz="1600" u="sng" dirty="0">
                <a:solidFill>
                  <a:srgbClr val="1821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https://clinicaltrials.gov/ct2/ show/NCT02954991 </a:t>
            </a:r>
            <a:endParaRPr lang="en-US" sz="1600" dirty="0">
              <a:solidFill>
                <a:srgbClr val="1821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Study of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Glesatinib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Sitravatinib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Mocetinostat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Combination with Nivolumab in Non-Small Cell Lung Cancer </a:t>
            </a: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ID: NCT03666143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  <a:r>
              <a:rPr lang="en-US" sz="1600" u="sng" dirty="0">
                <a:solidFill>
                  <a:srgbClr val="1821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https://clinicaltrials.gov/ct2/ show/NCT03666143 </a:t>
            </a:r>
            <a:endParaRPr lang="en-US" sz="1600" dirty="0">
              <a:solidFill>
                <a:srgbClr val="1821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Title: A Phase 1b Study to Assess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Sitravatinib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Combination with Tislelizumab in Patients With Advanced Solid Tumors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ID: NCT04323436 </a:t>
            </a:r>
            <a:endParaRPr lang="en-US" sz="16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  <a:r>
              <a:rPr lang="en-US" sz="1600" u="sng" dirty="0">
                <a:solidFill>
                  <a:srgbClr val="1821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https://clinicaltrials.gov/ct2/ show/NCT04323436 </a:t>
            </a:r>
            <a:endParaRPr lang="en-US" sz="1600" dirty="0">
              <a:solidFill>
                <a:srgbClr val="1821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Capmatinib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Spartalizumab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/Placebo in Advanced NSCLC Patients with MET Exon 14 Skipping Mutations 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ID: NCT04139317 </a:t>
            </a:r>
            <a:endParaRPr lang="en-US" sz="16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Link: </a:t>
            </a:r>
            <a:r>
              <a:rPr lang="en-US" sz="1600" u="sng" dirty="0">
                <a:solidFill>
                  <a:srgbClr val="1821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https://clinicaltrials.gov/ct2/ show/NCT04139317 </a:t>
            </a:r>
            <a:endParaRPr lang="en-US" sz="1600" dirty="0">
              <a:solidFill>
                <a:srgbClr val="1821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and Efficacy of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Capmatinib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(INC280) Plus Pembrolizumab vs Pembrolizumab Alone in NSCLC With PD-L1≥ 50% </a:t>
            </a:r>
          </a:p>
        </p:txBody>
      </p:sp>
    </p:spTree>
    <p:extLst>
      <p:ext uri="{BB962C8B-B14F-4D97-AF65-F5344CB8AC3E}">
        <p14:creationId xmlns:p14="http://schemas.microsoft.com/office/powerpoint/2010/main" val="221311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4F57-AB08-A944-8D5C-FC3EF4DC966E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TKI in clinical practice—ICI trials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847C7-94CF-49C7-A5A1-AF612EEEF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" t="9931" r="52680" b="10344"/>
          <a:stretch/>
        </p:blipFill>
        <p:spPr>
          <a:xfrm>
            <a:off x="1762814" y="1819423"/>
            <a:ext cx="8290088" cy="4166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6E962-C299-4A3C-A9BB-448A3287F6CC}"/>
              </a:ext>
            </a:extLst>
          </p:cNvPr>
          <p:cNvSpPr txBox="1"/>
          <p:nvPr/>
        </p:nvSpPr>
        <p:spPr>
          <a:xfrm>
            <a:off x="2111607" y="2060766"/>
            <a:ext cx="2096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NCT04471428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01729-7484-4D37-9713-B5BFD283E3AF}"/>
              </a:ext>
            </a:extLst>
          </p:cNvPr>
          <p:cNvSpPr txBox="1"/>
          <p:nvPr/>
        </p:nvSpPr>
        <p:spPr>
          <a:xfrm>
            <a:off x="4220066" y="1355153"/>
            <a:ext cx="3751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Contact-01 Study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029FF-10E2-42B8-BFF5-8E85FEA91E76}"/>
              </a:ext>
            </a:extLst>
          </p:cNvPr>
          <p:cNvSpPr txBox="1"/>
          <p:nvPr/>
        </p:nvSpPr>
        <p:spPr>
          <a:xfrm>
            <a:off x="7183225" y="6280306"/>
            <a:ext cx="36518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Neal JW et al. ASCO 2021 abstract TPS9134</a:t>
            </a:r>
          </a:p>
        </p:txBody>
      </p:sp>
    </p:spTree>
    <p:extLst>
      <p:ext uri="{BB962C8B-B14F-4D97-AF65-F5344CB8AC3E}">
        <p14:creationId xmlns:p14="http://schemas.microsoft.com/office/powerpoint/2010/main" val="2026254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3CC44-E791-2F4E-8AEB-D034ACA3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0"/>
            <a:ext cx="10515600" cy="1241127"/>
          </a:xfrm>
        </p:spPr>
        <p:txBody>
          <a:bodyPr/>
          <a:lstStyle/>
          <a:p>
            <a:r>
              <a:rPr lang="en-US" dirty="0"/>
              <a:t>Conflict of Interest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FB7C5-8705-904A-A715-419DF2344EDF}"/>
              </a:ext>
            </a:extLst>
          </p:cNvPr>
          <p:cNvSpPr txBox="1"/>
          <p:nvPr/>
        </p:nvSpPr>
        <p:spPr>
          <a:xfrm>
            <a:off x="707571" y="1225689"/>
            <a:ext cx="107485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Xiuning Le receives consulting/advisory fees from EMD Serono (Merck </a:t>
            </a:r>
            <a:r>
              <a:rPr lang="en-US" dirty="0" err="1"/>
              <a:t>KGaA</a:t>
            </a:r>
            <a:r>
              <a:rPr lang="en-US" dirty="0"/>
              <a:t>), AstraZeneca, Spectrum Pharmaceutics, Novartis, </a:t>
            </a:r>
            <a:r>
              <a:rPr lang="en-US" dirty="0" err="1"/>
              <a:t>Hengrui</a:t>
            </a:r>
            <a:r>
              <a:rPr lang="en-US" dirty="0"/>
              <a:t>, Eli Lilly, Daiichi Sankyo, Boehringer Ingelheim, and Bristol-Myers Squibb, and Research Funding from Eli Lilly and Boehringer Ingelheim. </a:t>
            </a:r>
          </a:p>
          <a:p>
            <a:endParaRPr lang="en-US" dirty="0"/>
          </a:p>
          <a:p>
            <a:r>
              <a:rPr lang="en-US" dirty="0"/>
              <a:t>Dr. Mark Awad reports grants and personal fees from Genentech, grants and personal fees from Bristol-Myers Squibb, grants and personal fees from AstraZeneca, grants from Lilly, and personal fees from Merck, Maverick, Blueprint Medicine, </a:t>
            </a:r>
            <a:r>
              <a:rPr lang="en-US" dirty="0" err="1"/>
              <a:t>Syndax</a:t>
            </a:r>
            <a:r>
              <a:rPr lang="en-US" dirty="0"/>
              <a:t>, Ariad, </a:t>
            </a:r>
            <a:r>
              <a:rPr lang="en-US" dirty="0" err="1"/>
              <a:t>Nektar</a:t>
            </a:r>
            <a:r>
              <a:rPr lang="en-US" dirty="0"/>
              <a:t>, Gritstone, </a:t>
            </a:r>
            <a:r>
              <a:rPr lang="en-US" dirty="0" err="1"/>
              <a:t>ArcherDX</a:t>
            </a:r>
            <a:r>
              <a:rPr lang="en-US" dirty="0"/>
              <a:t>, </a:t>
            </a:r>
            <a:r>
              <a:rPr lang="en-US" dirty="0" err="1"/>
              <a:t>Mirati</a:t>
            </a:r>
            <a:r>
              <a:rPr lang="en-US" dirty="0"/>
              <a:t>, </a:t>
            </a:r>
            <a:r>
              <a:rPr lang="en-US" dirty="0" err="1"/>
              <a:t>NextCure</a:t>
            </a:r>
            <a:r>
              <a:rPr lang="en-US" dirty="0"/>
              <a:t>, Novartis, EMD Serono, </a:t>
            </a:r>
            <a:r>
              <a:rPr lang="en-US" dirty="0" err="1"/>
              <a:t>Panvaxal</a:t>
            </a:r>
            <a:r>
              <a:rPr lang="en-US" dirty="0"/>
              <a:t>/</a:t>
            </a:r>
            <a:r>
              <a:rPr lang="en-US" dirty="0" err="1"/>
              <a:t>NovaRx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Dr. Karen Reckamp receives consulting/advisory fees from Amgen; AstraZeneca; </a:t>
            </a:r>
            <a:r>
              <a:rPr lang="en-US" dirty="0" err="1"/>
              <a:t>Bluprint</a:t>
            </a:r>
            <a:r>
              <a:rPr lang="en-US" dirty="0"/>
              <a:t>; Boehringer Ingelheim; EMD Serono; Genentech; GSK; Guardant; Janssen; Lilly; </a:t>
            </a:r>
            <a:r>
              <a:rPr lang="en-US" dirty="0" err="1"/>
              <a:t>Loxo</a:t>
            </a:r>
            <a:r>
              <a:rPr lang="en-US" dirty="0"/>
              <a:t>; </a:t>
            </a:r>
            <a:r>
              <a:rPr lang="en-US" dirty="0" err="1"/>
              <a:t>Mirati</a:t>
            </a:r>
            <a:r>
              <a:rPr lang="en-US" dirty="0"/>
              <a:t> Seattle Genetics; Takeda, and research funding to the institution from AbbVie, </a:t>
            </a:r>
            <a:r>
              <a:rPr lang="en-US" dirty="0" err="1"/>
              <a:t>Acea</a:t>
            </a:r>
            <a:r>
              <a:rPr lang="en-US" dirty="0"/>
              <a:t>, </a:t>
            </a:r>
            <a:r>
              <a:rPr lang="en-US" dirty="0" err="1"/>
              <a:t>Adaptimmune</a:t>
            </a:r>
            <a:r>
              <a:rPr lang="en-US" dirty="0"/>
              <a:t>, Boehringer Ingelheim, Bristol Myers Squibb, </a:t>
            </a:r>
            <a:r>
              <a:rPr lang="en-US" dirty="0" err="1"/>
              <a:t>Calithera</a:t>
            </a:r>
            <a:r>
              <a:rPr lang="en-US" dirty="0"/>
              <a:t>; Daiichi Sankyo; Elevation Oncology Genentech, GlaxoSmithKline, Guardant, Janssen, </a:t>
            </a:r>
            <a:r>
              <a:rPr lang="en-US" dirty="0" err="1"/>
              <a:t>Loxo</a:t>
            </a:r>
            <a:r>
              <a:rPr lang="en-US" dirty="0"/>
              <a:t> Oncology, Seattle Genetics, Takeda, </a:t>
            </a:r>
            <a:r>
              <a:rPr lang="en-US" dirty="0" err="1"/>
              <a:t>Xcovery</a:t>
            </a:r>
            <a:r>
              <a:rPr lang="en-US" dirty="0"/>
              <a:t>, Zeno</a:t>
            </a: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79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59DFA-F4E9-4841-A110-A486927190A7}"/>
              </a:ext>
            </a:extLst>
          </p:cNvPr>
          <p:cNvSpPr txBox="1"/>
          <p:nvPr/>
        </p:nvSpPr>
        <p:spPr>
          <a:xfrm>
            <a:off x="0" y="7035282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Logo Slide 1</a:t>
            </a:r>
          </a:p>
        </p:txBody>
      </p:sp>
    </p:spTree>
    <p:extLst>
      <p:ext uri="{BB962C8B-B14F-4D97-AF65-F5344CB8AC3E}">
        <p14:creationId xmlns:p14="http://schemas.microsoft.com/office/powerpoint/2010/main" val="283101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EB92-9356-E947-B57F-73CE15C6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7" y="-68664"/>
            <a:ext cx="10515600" cy="1241127"/>
          </a:xfrm>
        </p:spPr>
        <p:txBody>
          <a:bodyPr/>
          <a:lstStyle/>
          <a:p>
            <a:r>
              <a:rPr lang="en-US" dirty="0"/>
              <a:t>FDA approved MET therapies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09FB5-14A6-744B-A702-6713757D015C}"/>
              </a:ext>
            </a:extLst>
          </p:cNvPr>
          <p:cNvSpPr txBox="1"/>
          <p:nvPr/>
        </p:nvSpPr>
        <p:spPr>
          <a:xfrm>
            <a:off x="0" y="7035282"/>
            <a:ext cx="293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Content Slide – Title Only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5D0E09-F339-4A05-9CE0-778214605371}"/>
              </a:ext>
            </a:extLst>
          </p:cNvPr>
          <p:cNvSpPr/>
          <p:nvPr/>
        </p:nvSpPr>
        <p:spPr>
          <a:xfrm>
            <a:off x="2685030" y="299474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B893B-89BC-4750-BFD2-9959981B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685286"/>
            <a:ext cx="1039177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0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62BD3-9DCA-4823-87F2-D64FFE66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9" y="-84772"/>
            <a:ext cx="11353800" cy="1241127"/>
          </a:xfrm>
        </p:spPr>
        <p:txBody>
          <a:bodyPr/>
          <a:lstStyle/>
          <a:p>
            <a:r>
              <a:rPr lang="en-US" dirty="0"/>
              <a:t>Type I MET inhibitors in MET exon 14 skipping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268A3-88DC-4A49-B112-93EBE340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62" y="1641021"/>
            <a:ext cx="10255431" cy="39136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FB215D-764D-48AB-B591-CC0A5479C2E7}"/>
              </a:ext>
            </a:extLst>
          </p:cNvPr>
          <p:cNvSpPr/>
          <p:nvPr/>
        </p:nvSpPr>
        <p:spPr>
          <a:xfrm>
            <a:off x="4502539" y="6239351"/>
            <a:ext cx="54633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Drilon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 Nat Med 2019; Wolf et al NEJM 2020; Paik et al WCLC 2020; Lu et al ASCO 2020</a:t>
            </a:r>
          </a:p>
        </p:txBody>
      </p:sp>
    </p:spTree>
    <p:extLst>
      <p:ext uri="{BB962C8B-B14F-4D97-AF65-F5344CB8AC3E}">
        <p14:creationId xmlns:p14="http://schemas.microsoft.com/office/powerpoint/2010/main" val="310869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BBE5-EEAE-8D43-9015-A9974FC6AB05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Resistance mechanisms to MET TKI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55E85-B412-6F40-9D80-4833A5B6D2DA}"/>
              </a:ext>
            </a:extLst>
          </p:cNvPr>
          <p:cNvSpPr txBox="1"/>
          <p:nvPr/>
        </p:nvSpPr>
        <p:spPr>
          <a:xfrm>
            <a:off x="506896" y="1334073"/>
            <a:ext cx="793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most TKI, there are at least three classes of resistance mechanisms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D611FFC-FC45-7A44-83CD-82C88E64D934}"/>
              </a:ext>
            </a:extLst>
          </p:cNvPr>
          <p:cNvGraphicFramePr/>
          <p:nvPr/>
        </p:nvGraphicFramePr>
        <p:xfrm>
          <a:off x="916056" y="1855304"/>
          <a:ext cx="10359888" cy="424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AB2AB0-C213-E348-8533-B46D747D1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6478" y="2166138"/>
            <a:ext cx="2280062" cy="1262862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1464E2D8-3C26-2846-A85C-FD5506F9C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0675" y="2166138"/>
            <a:ext cx="1710047" cy="1274737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AB6571-2224-D349-8E87-155C5EF69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1386" y="2154263"/>
            <a:ext cx="2066307" cy="12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4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9C58-CE7D-7746-825E-1C479E20EDEF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1120252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MET re-activation due to new MET mutations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95E4D3C-2DD8-8F4A-B4B4-664A7DB47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5" y="1665338"/>
            <a:ext cx="6484360" cy="3527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0EBC1E-68F9-2646-9DF1-39EF10BCC721}"/>
              </a:ext>
            </a:extLst>
          </p:cNvPr>
          <p:cNvSpPr/>
          <p:nvPr/>
        </p:nvSpPr>
        <p:spPr>
          <a:xfrm>
            <a:off x="593765" y="5636860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Helvetica" pitchFamily="2" charset="0"/>
              </a:rPr>
              <a:t>Recondo</a:t>
            </a:r>
            <a:r>
              <a:rPr lang="en-US" b="1" i="1" dirty="0">
                <a:latin typeface="Helvetica" pitchFamily="2" charset="0"/>
              </a:rPr>
              <a:t> et al Cancer Discovery 2020</a:t>
            </a:r>
            <a:endParaRPr lang="en-US" b="1" i="1" dirty="0"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C3BB5-5423-7C4E-A63A-53968A551BBA}"/>
              </a:ext>
            </a:extLst>
          </p:cNvPr>
          <p:cNvSpPr txBox="1"/>
          <p:nvPr/>
        </p:nvSpPr>
        <p:spPr>
          <a:xfrm>
            <a:off x="7322560" y="1828800"/>
            <a:ext cx="44310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After type I (</a:t>
            </a:r>
            <a:r>
              <a:rPr lang="en-US" b="1" dirty="0" err="1"/>
              <a:t>capmatinib</a:t>
            </a:r>
            <a:r>
              <a:rPr lang="en-US" b="1" dirty="0"/>
              <a:t>/</a:t>
            </a:r>
            <a:r>
              <a:rPr lang="en-US" b="1" dirty="0" err="1"/>
              <a:t>tepotinib</a:t>
            </a:r>
            <a:r>
              <a:rPr lang="en-US" b="1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D1228, Y1230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respond to type II TKI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After type II (</a:t>
            </a:r>
            <a:r>
              <a:rPr lang="en-US" b="1" dirty="0" err="1"/>
              <a:t>cabozantinib</a:t>
            </a:r>
            <a:r>
              <a:rPr lang="en-US" b="1" dirty="0"/>
              <a:t>/</a:t>
            </a:r>
            <a:r>
              <a:rPr lang="en-US" b="1" dirty="0" err="1"/>
              <a:t>merestinib</a:t>
            </a:r>
            <a:r>
              <a:rPr lang="en-US" b="1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L1195, F1200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respond to type I TKI</a:t>
            </a:r>
          </a:p>
        </p:txBody>
      </p:sp>
    </p:spTree>
    <p:extLst>
      <p:ext uri="{BB962C8B-B14F-4D97-AF65-F5344CB8AC3E}">
        <p14:creationId xmlns:p14="http://schemas.microsoft.com/office/powerpoint/2010/main" val="238234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9640-E507-C647-AA52-0F53D1E7F685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Bypass pathway activation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29D4FC-61B1-1044-8A58-F086C0223A96}"/>
              </a:ext>
            </a:extLst>
          </p:cNvPr>
          <p:cNvGrpSpPr/>
          <p:nvPr/>
        </p:nvGrpSpPr>
        <p:grpSpPr>
          <a:xfrm>
            <a:off x="546503" y="2770076"/>
            <a:ext cx="4473502" cy="3195094"/>
            <a:chOff x="549073" y="1665908"/>
            <a:chExt cx="4165600" cy="3579191"/>
          </a:xfrm>
        </p:grpSpPr>
        <p:pic>
          <p:nvPicPr>
            <p:cNvPr id="4" name="Picture 3" descr="Chart, sunburst chart&#10;&#10;Description automatically generated">
              <a:extLst>
                <a:ext uri="{FF2B5EF4-FFF2-40B4-BE49-F238E27FC236}">
                  <a16:creationId xmlns:a16="http://schemas.microsoft.com/office/drawing/2014/main" id="{FD523448-860A-184B-90F3-A2357F7B4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92"/>
            <a:stretch/>
          </p:blipFill>
          <p:spPr>
            <a:xfrm>
              <a:off x="549073" y="1665908"/>
              <a:ext cx="4165600" cy="35791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8440A3-E6F0-2B49-9E84-36FDA5AD8404}"/>
                </a:ext>
              </a:extLst>
            </p:cNvPr>
            <p:cNvSpPr txBox="1"/>
            <p:nvPr/>
          </p:nvSpPr>
          <p:spPr>
            <a:xfrm>
              <a:off x="577787" y="1665908"/>
              <a:ext cx="191362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MET pathway re-activation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A6F2FE-DAD0-D243-8122-372F2C97776A}"/>
                </a:ext>
              </a:extLst>
            </p:cNvPr>
            <p:cNvSpPr txBox="1"/>
            <p:nvPr/>
          </p:nvSpPr>
          <p:spPr>
            <a:xfrm>
              <a:off x="549073" y="3737113"/>
              <a:ext cx="130623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Bypass pathway activation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83F860-044E-4C49-96EC-E9359C95BAC9}"/>
              </a:ext>
            </a:extLst>
          </p:cNvPr>
          <p:cNvSpPr txBox="1"/>
          <p:nvPr/>
        </p:nvSpPr>
        <p:spPr>
          <a:xfrm>
            <a:off x="2389480" y="5938663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Guo et al 2020 CCR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401DF-9879-B448-A65A-767F9201F924}"/>
              </a:ext>
            </a:extLst>
          </p:cNvPr>
          <p:cNvSpPr txBox="1"/>
          <p:nvPr/>
        </p:nvSpPr>
        <p:spPr>
          <a:xfrm>
            <a:off x="546502" y="5588320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9B5D4-6C32-0745-B51E-FFB731B55A35}"/>
              </a:ext>
            </a:extLst>
          </p:cNvPr>
          <p:cNvSpPr txBox="1"/>
          <p:nvPr/>
        </p:nvSpPr>
        <p:spPr>
          <a:xfrm>
            <a:off x="549072" y="1277038"/>
            <a:ext cx="3680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EGFR mutation or amplification </a:t>
            </a:r>
          </a:p>
          <a:p>
            <a:r>
              <a:rPr lang="en-US" b="1" dirty="0"/>
              <a:t>KRAS mutation or amplification </a:t>
            </a:r>
          </a:p>
          <a:p>
            <a:r>
              <a:rPr lang="en-US" b="1" dirty="0"/>
              <a:t>PIK3CA mutation </a:t>
            </a:r>
          </a:p>
          <a:p>
            <a:r>
              <a:rPr lang="en-US" b="1" dirty="0"/>
              <a:t>Rare fusions, ALK, RET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CEC5898-66BE-9D4E-BA48-A6B2AD271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 r="52609" b="12101"/>
          <a:stretch/>
        </p:blipFill>
        <p:spPr bwMode="auto">
          <a:xfrm>
            <a:off x="5870712" y="1114769"/>
            <a:ext cx="5483087" cy="485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C1B75-0BC1-8947-A4F9-C1E1951489AB}"/>
              </a:ext>
            </a:extLst>
          </p:cNvPr>
          <p:cNvSpPr txBox="1"/>
          <p:nvPr/>
        </p:nvSpPr>
        <p:spPr>
          <a:xfrm>
            <a:off x="8642800" y="5938663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Awad</a:t>
            </a:r>
            <a:r>
              <a:rPr lang="en-US" b="1" i="1" dirty="0"/>
              <a:t> et al 2020 ASCO</a:t>
            </a:r>
          </a:p>
        </p:txBody>
      </p:sp>
    </p:spTree>
    <p:extLst>
      <p:ext uri="{BB962C8B-B14F-4D97-AF65-F5344CB8AC3E}">
        <p14:creationId xmlns:p14="http://schemas.microsoft.com/office/powerpoint/2010/main" val="2802820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BBE5-EEAE-8D43-9015-A9974FC6AB05}"/>
              </a:ext>
            </a:extLst>
          </p:cNvPr>
          <p:cNvSpPr txBox="1">
            <a:spLocks/>
          </p:cNvSpPr>
          <p:nvPr/>
        </p:nvSpPr>
        <p:spPr>
          <a:xfrm>
            <a:off x="838200" y="462278"/>
            <a:ext cx="10515600" cy="12411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Resistance mechanisms to MET TKI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D611FFC-FC45-7A44-83CD-82C88E64D934}"/>
              </a:ext>
            </a:extLst>
          </p:cNvPr>
          <p:cNvGraphicFramePr/>
          <p:nvPr/>
        </p:nvGraphicFramePr>
        <p:xfrm>
          <a:off x="916056" y="1855304"/>
          <a:ext cx="10359888" cy="424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AB2AB0-C213-E348-8533-B46D747D1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6478" y="2166138"/>
            <a:ext cx="2280062" cy="1262862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1464E2D8-3C26-2846-A85C-FD5506F9C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0675" y="2166138"/>
            <a:ext cx="1710047" cy="1274737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AB6571-2224-D349-8E87-155C5EF69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1386" y="2154263"/>
            <a:ext cx="2066307" cy="1286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3D8FF-D0AD-AD48-87AA-B5A7D604268A}"/>
              </a:ext>
            </a:extLst>
          </p:cNvPr>
          <p:cNvSpPr txBox="1"/>
          <p:nvPr/>
        </p:nvSpPr>
        <p:spPr>
          <a:xfrm>
            <a:off x="1116282" y="1334073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15-20% MET new mutations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B699B-49F6-1E4F-AF07-C9079B2075A8}"/>
              </a:ext>
            </a:extLst>
          </p:cNvPr>
          <p:cNvSpPr txBox="1"/>
          <p:nvPr/>
        </p:nvSpPr>
        <p:spPr>
          <a:xfrm>
            <a:off x="4673811" y="1334073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30-40% EGFR/RAS/PI3K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332E6-2F55-A144-BF39-6C1B076EE116}"/>
              </a:ext>
            </a:extLst>
          </p:cNvPr>
          <p:cNvSpPr txBox="1"/>
          <p:nvPr/>
        </p:nvSpPr>
        <p:spPr>
          <a:xfrm>
            <a:off x="8431481" y="1334073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40-50% non-driver</a:t>
            </a:r>
          </a:p>
        </p:txBody>
      </p:sp>
    </p:spTree>
    <p:extLst>
      <p:ext uri="{BB962C8B-B14F-4D97-AF65-F5344CB8AC3E}">
        <p14:creationId xmlns:p14="http://schemas.microsoft.com/office/powerpoint/2010/main" val="2040445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0" y="-45334"/>
            <a:ext cx="12205094" cy="8382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chemeClr val="accent1"/>
                </a:solidFill>
              </a:rPr>
              <a:t>Potential post MET TK inhibitor therapy for </a:t>
            </a:r>
            <a:r>
              <a:rPr lang="en-US" altLang="en-US" sz="2400" i="1" dirty="0">
                <a:solidFill>
                  <a:schemeClr val="accent1"/>
                </a:solidFill>
              </a:rPr>
              <a:t>MET ex14 </a:t>
            </a:r>
            <a:r>
              <a:rPr lang="en-US" altLang="en-US" sz="2400" dirty="0">
                <a:solidFill>
                  <a:schemeClr val="accent1"/>
                </a:solidFill>
              </a:rPr>
              <a:t>NSCLC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51489" y="6611688"/>
            <a:ext cx="7953605" cy="174152"/>
          </a:xfrm>
        </p:spPr>
        <p:txBody>
          <a:bodyPr>
            <a:noAutofit/>
          </a:bodyPr>
          <a:lstStyle/>
          <a:p>
            <a:r>
              <a:rPr lang="en-US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Brahmer JR, et al. </a:t>
            </a:r>
            <a:r>
              <a:rPr lang="en-US" sz="11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11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Immunother</a:t>
            </a:r>
            <a:r>
              <a:rPr lang="en-US" sz="11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Cancer</a:t>
            </a:r>
            <a:r>
              <a:rPr lang="en-US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2018;6:75 and Hanna NH, et al. </a:t>
            </a:r>
            <a:r>
              <a:rPr lang="en-US" sz="11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Oncol</a:t>
            </a:r>
            <a:r>
              <a:rPr lang="en-US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2020;38:168-1632.</a:t>
            </a:r>
          </a:p>
        </p:txBody>
      </p:sp>
      <p:grpSp>
        <p:nvGrpSpPr>
          <p:cNvPr id="5" name="Group 82"/>
          <p:cNvGrpSpPr/>
          <p:nvPr/>
        </p:nvGrpSpPr>
        <p:grpSpPr>
          <a:xfrm>
            <a:off x="1130224" y="565249"/>
            <a:ext cx="10540349" cy="5958088"/>
            <a:chOff x="283362" y="511222"/>
            <a:chExt cx="8601088" cy="5958088"/>
          </a:xfrm>
        </p:grpSpPr>
        <p:sp>
          <p:nvSpPr>
            <p:cNvPr id="82" name="Rectangle 81"/>
            <p:cNvSpPr/>
            <p:nvPr/>
          </p:nvSpPr>
          <p:spPr>
            <a:xfrm>
              <a:off x="287338" y="511222"/>
              <a:ext cx="8593137" cy="18139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91313" y="2380900"/>
              <a:ext cx="8593137" cy="129757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90935" y="3647695"/>
              <a:ext cx="8593137" cy="1966979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83362" y="5598454"/>
              <a:ext cx="8593137" cy="87085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2166" y="1234260"/>
              <a:ext cx="1093569" cy="32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Diagnosis and </a:t>
              </a:r>
            </a:p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assessment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225785" y="2813921"/>
              <a:ext cx="646331" cy="32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115653" y="4485966"/>
              <a:ext cx="1329210" cy="32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Recommendations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147238" y="5870633"/>
              <a:ext cx="803426" cy="32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Cessation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873124" y="626878"/>
              <a:ext cx="7813817" cy="14980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Clinical history, patient characteristics, and tumor data reviewed by multidisciplinary team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Workup should include imaging, pathology for histological subtype, molecular testing using a broad-based panel, and immunohistochemistry to determine PD-L1 status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Considerations in choosing treatment:</a:t>
              </a:r>
            </a:p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Disease characteristics—PD-L1 expression, molecular results, bulky disease or rapidly progression</a:t>
              </a:r>
            </a:p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Patient characteristics—performance status, comorbidities, other contraindications, patient goals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37509" y="2412274"/>
              <a:ext cx="1945504" cy="24384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Squamous Cell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56069" y="2412274"/>
              <a:ext cx="1945504" cy="24384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Non-squamous Cell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47251" y="2931869"/>
              <a:ext cx="1106460" cy="285702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PD-L1 TPS 1-49%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3125" y="5794397"/>
              <a:ext cx="7312932" cy="47897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Treatment until response, progression, or unacceptable toxicities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98449" y="4172751"/>
              <a:ext cx="1393007" cy="46582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Pembrolizumab + carboplatin/</a:t>
              </a:r>
              <a:b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nab-paclitaxel or paclitaxel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15109" y="3908991"/>
              <a:ext cx="797648" cy="470881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Atezolizumab; </a:t>
              </a:r>
              <a:r>
                <a:rPr lang="en-US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Cemiplimab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lbow Connector 10"/>
            <p:cNvCxnSpPr>
              <a:cxnSpLocks/>
            </p:cNvCxnSpPr>
            <p:nvPr/>
          </p:nvCxnSpPr>
          <p:spPr>
            <a:xfrm rot="5400000">
              <a:off x="3557478" y="1289530"/>
              <a:ext cx="287383" cy="1969772"/>
            </a:xfrm>
            <a:prstGeom prst="bentConnector3">
              <a:avLst/>
            </a:prstGeom>
            <a:ln w="28575">
              <a:solidFill>
                <a:schemeClr val="bg2">
                  <a:lumMod val="1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>
              <a:cxnSpLocks/>
            </p:cNvCxnSpPr>
            <p:nvPr/>
          </p:nvCxnSpPr>
          <p:spPr>
            <a:xfrm rot="16200000" flipH="1">
              <a:off x="5418747" y="1394725"/>
              <a:ext cx="287383" cy="1748788"/>
            </a:xfrm>
            <a:prstGeom prst="bentConnector3">
              <a:avLst/>
            </a:prstGeom>
            <a:ln w="28575">
              <a:solidFill>
                <a:schemeClr val="bg2">
                  <a:lumMod val="1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402645" y="2935727"/>
              <a:ext cx="1126946" cy="281844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PD-L1 TPS ≥50%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77763" y="2938135"/>
              <a:ext cx="1133138" cy="286217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PD-L1 TPS 1-49%</a:t>
              </a:r>
            </a:p>
          </p:txBody>
        </p: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>
              <a:off x="6523672" y="2731772"/>
              <a:ext cx="943" cy="188984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/>
            <p:cNvCxnSpPr>
              <a:cxnSpLocks/>
              <a:stCxn id="12" idx="2"/>
            </p:cNvCxnSpPr>
            <p:nvPr/>
          </p:nvCxnSpPr>
          <p:spPr>
            <a:xfrm rot="16200000" flipH="1">
              <a:off x="6893884" y="2291051"/>
              <a:ext cx="162743" cy="892868"/>
            </a:xfrm>
            <a:prstGeom prst="bentConnector3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cxnSpLocks/>
            </p:cNvCxnSpPr>
            <p:nvPr/>
          </p:nvCxnSpPr>
          <p:spPr>
            <a:xfrm rot="5400000">
              <a:off x="5985187" y="2291830"/>
              <a:ext cx="162743" cy="892385"/>
            </a:xfrm>
            <a:prstGeom prst="bentConnector3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7253606" y="2922399"/>
              <a:ext cx="1047145" cy="278209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PD-L1 TPS ≥50%</a:t>
              </a:r>
            </a:p>
          </p:txBody>
        </p:sp>
        <p:sp>
          <p:nvSpPr>
            <p:cNvPr id="70" name="Freeform 69"/>
            <p:cNvSpPr/>
            <p:nvPr/>
          </p:nvSpPr>
          <p:spPr>
            <a:xfrm>
              <a:off x="4545875" y="3662847"/>
              <a:ext cx="4141066" cy="1901931"/>
            </a:xfrm>
            <a:custGeom>
              <a:avLst/>
              <a:gdLst>
                <a:gd name="connsiteX0" fmla="*/ 3448595 w 3448595"/>
                <a:gd name="connsiteY0" fmla="*/ 0 h 931817"/>
                <a:gd name="connsiteX1" fmla="*/ 3448595 w 3448595"/>
                <a:gd name="connsiteY1" fmla="*/ 931817 h 931817"/>
                <a:gd name="connsiteX2" fmla="*/ 0 w 3448595"/>
                <a:gd name="connsiteY2" fmla="*/ 931817 h 93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48595" h="931817">
                  <a:moveTo>
                    <a:pt x="3448595" y="0"/>
                  </a:moveTo>
                  <a:lnTo>
                    <a:pt x="3448595" y="931817"/>
                  </a:lnTo>
                  <a:lnTo>
                    <a:pt x="0" y="931817"/>
                  </a:lnTo>
                </a:path>
              </a:pathLst>
            </a:custGeom>
            <a:noFill/>
            <a:ln w="28575">
              <a:solidFill>
                <a:schemeClr val="bg2">
                  <a:lumMod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47677" y="4202580"/>
              <a:ext cx="1623767" cy="882273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Atezolizumab + carboplatin/nab-paclitaxel;</a:t>
              </a:r>
            </a:p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Pembrolizumab + carboplatin/ pemetrexed;</a:t>
              </a:r>
            </a:p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Atezolizumab + carboplatin/ paclitaxel and bevacizumab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6719110" y="2999382"/>
            <a:ext cx="1355931" cy="267966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 TPS &lt;1%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1967" y="6524229"/>
            <a:ext cx="2411238" cy="2616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* Not FDA approved for PD-L1 &lt;1%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908879" y="2995893"/>
            <a:ext cx="1435210" cy="261179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 TPS &lt;1%</a:t>
            </a:r>
          </a:p>
        </p:txBody>
      </p:sp>
      <p:cxnSp>
        <p:nvCxnSpPr>
          <p:cNvPr id="63" name="Straight Arrow Connector 62"/>
          <p:cNvCxnSpPr>
            <a:cxnSpLocks/>
            <a:stCxn id="13" idx="2"/>
          </p:cNvCxnSpPr>
          <p:nvPr/>
        </p:nvCxnSpPr>
        <p:spPr bwMode="auto">
          <a:xfrm>
            <a:off x="5643320" y="3271598"/>
            <a:ext cx="6422" cy="6596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Rectangle 66"/>
          <p:cNvSpPr/>
          <p:nvPr/>
        </p:nvSpPr>
        <p:spPr>
          <a:xfrm>
            <a:off x="2170768" y="3953643"/>
            <a:ext cx="1043965" cy="461675"/>
          </a:xfrm>
          <a:prstGeom prst="rect">
            <a:avLst/>
          </a:prstGeom>
          <a:solidFill>
            <a:srgbClr val="00B050"/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/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7CA458E-2D06-4A10-848B-820EF3349067}"/>
              </a:ext>
            </a:extLst>
          </p:cNvPr>
          <p:cNvCxnSpPr>
            <a:cxnSpLocks/>
          </p:cNvCxnSpPr>
          <p:nvPr/>
        </p:nvCxnSpPr>
        <p:spPr>
          <a:xfrm>
            <a:off x="7653660" y="2827351"/>
            <a:ext cx="10817" cy="152618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C3CF882-018B-4419-B176-CC9A9D7F1752}"/>
              </a:ext>
            </a:extLst>
          </p:cNvPr>
          <p:cNvCxnSpPr>
            <a:cxnSpLocks/>
          </p:cNvCxnSpPr>
          <p:nvPr/>
        </p:nvCxnSpPr>
        <p:spPr>
          <a:xfrm>
            <a:off x="9854763" y="2832496"/>
            <a:ext cx="11886" cy="14228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93F0AB5-2C90-42EF-A687-42BFB1E845AB}"/>
              </a:ext>
            </a:extLst>
          </p:cNvPr>
          <p:cNvCxnSpPr>
            <a:cxnSpLocks/>
          </p:cNvCxnSpPr>
          <p:nvPr/>
        </p:nvCxnSpPr>
        <p:spPr>
          <a:xfrm flipH="1">
            <a:off x="5265301" y="2769070"/>
            <a:ext cx="5152" cy="189633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54">
            <a:extLst>
              <a:ext uri="{FF2B5EF4-FFF2-40B4-BE49-F238E27FC236}">
                <a16:creationId xmlns:a16="http://schemas.microsoft.com/office/drawing/2014/main" id="{E5B39562-99E5-4792-B9AA-7C9793C65247}"/>
              </a:ext>
            </a:extLst>
          </p:cNvPr>
          <p:cNvCxnSpPr>
            <a:cxnSpLocks/>
          </p:cNvCxnSpPr>
          <p:nvPr/>
        </p:nvCxnSpPr>
        <p:spPr>
          <a:xfrm rot="5400000">
            <a:off x="3546287" y="2237760"/>
            <a:ext cx="162743" cy="1093588"/>
          </a:xfrm>
          <a:prstGeom prst="bentConnector3">
            <a:avLst/>
          </a:prstGeom>
          <a:ln w="28575">
            <a:solidFill>
              <a:schemeClr val="bg2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52">
            <a:extLst>
              <a:ext uri="{FF2B5EF4-FFF2-40B4-BE49-F238E27FC236}">
                <a16:creationId xmlns:a16="http://schemas.microsoft.com/office/drawing/2014/main" id="{E6669F88-FFC7-464E-9784-9D37205C98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32401" y="2237464"/>
            <a:ext cx="162743" cy="1094180"/>
          </a:xfrm>
          <a:prstGeom prst="bentConnector3">
            <a:avLst/>
          </a:prstGeom>
          <a:ln w="28575">
            <a:solidFill>
              <a:schemeClr val="bg2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04D4BE6-7465-459D-B070-1FBC43559B0C}"/>
              </a:ext>
            </a:extLst>
          </p:cNvPr>
          <p:cNvCxnSpPr>
            <a:cxnSpLocks/>
          </p:cNvCxnSpPr>
          <p:nvPr/>
        </p:nvCxnSpPr>
        <p:spPr>
          <a:xfrm flipH="1">
            <a:off x="4162521" y="2785150"/>
            <a:ext cx="5152" cy="189633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E43F3C1-982B-4824-A8EA-D041A9FAA7C9}"/>
              </a:ext>
            </a:extLst>
          </p:cNvPr>
          <p:cNvCxnSpPr>
            <a:cxnSpLocks/>
          </p:cNvCxnSpPr>
          <p:nvPr/>
        </p:nvCxnSpPr>
        <p:spPr>
          <a:xfrm flipH="1">
            <a:off x="3077736" y="2802191"/>
            <a:ext cx="5152" cy="189633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27DA91A7-8B5A-4013-BA0F-4E4D3002B5EA}"/>
              </a:ext>
            </a:extLst>
          </p:cNvPr>
          <p:cNvSpPr/>
          <p:nvPr/>
        </p:nvSpPr>
        <p:spPr>
          <a:xfrm>
            <a:off x="1892390" y="4723667"/>
            <a:ext cx="1413375" cy="461675"/>
          </a:xfrm>
          <a:prstGeom prst="rect">
            <a:avLst/>
          </a:prstGeom>
          <a:solidFill>
            <a:srgbClr val="00B050"/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Ipilimumab/ nivolumab + 2 cycles carboplatin/paclitaxel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BAC8D3E-4618-45CB-AFA4-8CF684D83615}"/>
              </a:ext>
            </a:extLst>
          </p:cNvPr>
          <p:cNvSpPr/>
          <p:nvPr/>
        </p:nvSpPr>
        <p:spPr>
          <a:xfrm>
            <a:off x="5155902" y="4643239"/>
            <a:ext cx="1047172" cy="470881"/>
          </a:xfrm>
          <a:prstGeom prst="rect">
            <a:avLst/>
          </a:prstGeom>
          <a:solidFill>
            <a:srgbClr val="00B050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Pembrolizumab</a:t>
            </a:r>
          </a:p>
        </p:txBody>
      </p:sp>
      <p:sp>
        <p:nvSpPr>
          <p:cNvPr id="99" name="Freeform 69">
            <a:extLst>
              <a:ext uri="{FF2B5EF4-FFF2-40B4-BE49-F238E27FC236}">
                <a16:creationId xmlns:a16="http://schemas.microsoft.com/office/drawing/2014/main" id="{C1813FF0-8C27-411C-A17F-1FB474C79751}"/>
              </a:ext>
            </a:extLst>
          </p:cNvPr>
          <p:cNvSpPr/>
          <p:nvPr/>
        </p:nvSpPr>
        <p:spPr>
          <a:xfrm flipH="1">
            <a:off x="1813723" y="3715982"/>
            <a:ext cx="4591085" cy="1901931"/>
          </a:xfrm>
          <a:custGeom>
            <a:avLst/>
            <a:gdLst>
              <a:gd name="connsiteX0" fmla="*/ 3448595 w 3448595"/>
              <a:gd name="connsiteY0" fmla="*/ 0 h 931817"/>
              <a:gd name="connsiteX1" fmla="*/ 3448595 w 3448595"/>
              <a:gd name="connsiteY1" fmla="*/ 931817 h 931817"/>
              <a:gd name="connsiteX2" fmla="*/ 0 w 3448595"/>
              <a:gd name="connsiteY2" fmla="*/ 931817 h 93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8595" h="931817">
                <a:moveTo>
                  <a:pt x="3448595" y="0"/>
                </a:moveTo>
                <a:lnTo>
                  <a:pt x="3448595" y="931817"/>
                </a:lnTo>
                <a:lnTo>
                  <a:pt x="0" y="931817"/>
                </a:lnTo>
              </a:path>
            </a:pathLst>
          </a:custGeom>
          <a:noFill/>
          <a:ln w="28575"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640AE4C-32EC-4BFD-A44C-B8C82731648B}"/>
              </a:ext>
            </a:extLst>
          </p:cNvPr>
          <p:cNvCxnSpPr>
            <a:cxnSpLocks/>
          </p:cNvCxnSpPr>
          <p:nvPr/>
        </p:nvCxnSpPr>
        <p:spPr>
          <a:xfrm flipH="1">
            <a:off x="4128703" y="3265045"/>
            <a:ext cx="5998" cy="9386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8D5D4A9-F7CD-48FA-92D9-12C4C6DCB12E}"/>
              </a:ext>
            </a:extLst>
          </p:cNvPr>
          <p:cNvCxnSpPr>
            <a:cxnSpLocks/>
          </p:cNvCxnSpPr>
          <p:nvPr/>
        </p:nvCxnSpPr>
        <p:spPr>
          <a:xfrm flipH="1">
            <a:off x="4163809" y="3254635"/>
            <a:ext cx="1468150" cy="92984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B86F3E95-3886-41BA-9C48-4B47A45AE02C}"/>
              </a:ext>
            </a:extLst>
          </p:cNvPr>
          <p:cNvCxnSpPr>
            <a:cxnSpLocks/>
          </p:cNvCxnSpPr>
          <p:nvPr/>
        </p:nvCxnSpPr>
        <p:spPr>
          <a:xfrm>
            <a:off x="5968909" y="3271598"/>
            <a:ext cx="0" cy="1371641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683969F-F835-499E-97FE-F72EFE1B929E}"/>
              </a:ext>
            </a:extLst>
          </p:cNvPr>
          <p:cNvCxnSpPr>
            <a:cxnSpLocks/>
          </p:cNvCxnSpPr>
          <p:nvPr/>
        </p:nvCxnSpPr>
        <p:spPr>
          <a:xfrm flipH="1">
            <a:off x="2692750" y="3254635"/>
            <a:ext cx="2939209" cy="67661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993714D-0702-4B62-9B50-9142B87AE024}"/>
              </a:ext>
            </a:extLst>
          </p:cNvPr>
          <p:cNvCxnSpPr>
            <a:cxnSpLocks/>
          </p:cNvCxnSpPr>
          <p:nvPr/>
        </p:nvCxnSpPr>
        <p:spPr>
          <a:xfrm flipH="1">
            <a:off x="2599077" y="3254635"/>
            <a:ext cx="3032882" cy="143707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AEA908-64E5-4BD3-839B-A964AF460EAD}"/>
              </a:ext>
            </a:extLst>
          </p:cNvPr>
          <p:cNvCxnSpPr>
            <a:cxnSpLocks/>
            <a:endCxn id="98" idx="0"/>
          </p:cNvCxnSpPr>
          <p:nvPr/>
        </p:nvCxnSpPr>
        <p:spPr>
          <a:xfrm>
            <a:off x="4121060" y="3270878"/>
            <a:ext cx="1558428" cy="137236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910AE01-F71D-481D-917C-2A0CDF5FDA59}"/>
              </a:ext>
            </a:extLst>
          </p:cNvPr>
          <p:cNvCxnSpPr>
            <a:cxnSpLocks/>
          </p:cNvCxnSpPr>
          <p:nvPr/>
        </p:nvCxnSpPr>
        <p:spPr>
          <a:xfrm flipH="1">
            <a:off x="2754559" y="3271598"/>
            <a:ext cx="1381566" cy="65965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50CE81A-1378-4006-AF44-6D957D6802BF}"/>
              </a:ext>
            </a:extLst>
          </p:cNvPr>
          <p:cNvCxnSpPr>
            <a:cxnSpLocks/>
          </p:cNvCxnSpPr>
          <p:nvPr/>
        </p:nvCxnSpPr>
        <p:spPr>
          <a:xfrm flipH="1">
            <a:off x="2754559" y="3278379"/>
            <a:ext cx="1383539" cy="14133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B564C45-54DA-4973-8CBE-5F206045E946}"/>
              </a:ext>
            </a:extLst>
          </p:cNvPr>
          <p:cNvCxnSpPr>
            <a:cxnSpLocks/>
          </p:cNvCxnSpPr>
          <p:nvPr/>
        </p:nvCxnSpPr>
        <p:spPr>
          <a:xfrm>
            <a:off x="2037404" y="3265045"/>
            <a:ext cx="0" cy="1438196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7B9E8D76-8A0A-4BC1-AC15-DCBC0405CF03}"/>
              </a:ext>
            </a:extLst>
          </p:cNvPr>
          <p:cNvCxnSpPr>
            <a:cxnSpLocks/>
          </p:cNvCxnSpPr>
          <p:nvPr/>
        </p:nvCxnSpPr>
        <p:spPr>
          <a:xfrm>
            <a:off x="2599077" y="3254635"/>
            <a:ext cx="1563277" cy="943823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E495BFF-C4A9-43F2-A5E4-1095ADA7FE44}"/>
              </a:ext>
            </a:extLst>
          </p:cNvPr>
          <p:cNvCxnSpPr>
            <a:cxnSpLocks/>
          </p:cNvCxnSpPr>
          <p:nvPr/>
        </p:nvCxnSpPr>
        <p:spPr>
          <a:xfrm>
            <a:off x="2626484" y="3265045"/>
            <a:ext cx="0" cy="666206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B5CFAEE5-A6C6-4C08-8D5C-2A42767113ED}"/>
              </a:ext>
            </a:extLst>
          </p:cNvPr>
          <p:cNvCxnSpPr>
            <a:cxnSpLocks/>
            <a:stCxn id="99" idx="2"/>
          </p:cNvCxnSpPr>
          <p:nvPr/>
        </p:nvCxnSpPr>
        <p:spPr>
          <a:xfrm>
            <a:off x="6404808" y="5617913"/>
            <a:ext cx="0" cy="230511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6123B602-DDD5-4586-ACEB-A69253F88766}"/>
              </a:ext>
            </a:extLst>
          </p:cNvPr>
          <p:cNvSpPr/>
          <p:nvPr/>
        </p:nvSpPr>
        <p:spPr>
          <a:xfrm>
            <a:off x="10190629" y="3972793"/>
            <a:ext cx="977491" cy="470881"/>
          </a:xfrm>
          <a:prstGeom prst="rect">
            <a:avLst/>
          </a:prstGeom>
          <a:solidFill>
            <a:srgbClr val="00B050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Atezolizumab; </a:t>
            </a:r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Cemiplimab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DDF179D-EBDA-4352-B366-6E438C0976FB}"/>
              </a:ext>
            </a:extLst>
          </p:cNvPr>
          <p:cNvSpPr/>
          <p:nvPr/>
        </p:nvSpPr>
        <p:spPr>
          <a:xfrm>
            <a:off x="10032141" y="4655394"/>
            <a:ext cx="1075728" cy="470881"/>
          </a:xfrm>
          <a:prstGeom prst="rect">
            <a:avLst/>
          </a:prstGeom>
          <a:solidFill>
            <a:srgbClr val="00B050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Pembrolizumab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9B097B26-8525-4DB0-8BE0-C47CDF12F3C8}"/>
              </a:ext>
            </a:extLst>
          </p:cNvPr>
          <p:cNvCxnSpPr>
            <a:cxnSpLocks/>
          </p:cNvCxnSpPr>
          <p:nvPr/>
        </p:nvCxnSpPr>
        <p:spPr>
          <a:xfrm>
            <a:off x="10124073" y="3296227"/>
            <a:ext cx="0" cy="1347012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6CA59579-3D0D-4197-BE64-EC8B9AB50BBE}"/>
              </a:ext>
            </a:extLst>
          </p:cNvPr>
          <p:cNvCxnSpPr>
            <a:cxnSpLocks/>
          </p:cNvCxnSpPr>
          <p:nvPr/>
        </p:nvCxnSpPr>
        <p:spPr>
          <a:xfrm>
            <a:off x="10313649" y="3253825"/>
            <a:ext cx="0" cy="68959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187C3869-3919-4BA7-AD4C-18D17FEC2695}"/>
              </a:ext>
            </a:extLst>
          </p:cNvPr>
          <p:cNvCxnSpPr>
            <a:cxnSpLocks/>
          </p:cNvCxnSpPr>
          <p:nvPr/>
        </p:nvCxnSpPr>
        <p:spPr>
          <a:xfrm>
            <a:off x="8810894" y="3260468"/>
            <a:ext cx="1322460" cy="139403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69AA86B-EB21-40B9-8A31-DCAC40F37419}"/>
              </a:ext>
            </a:extLst>
          </p:cNvPr>
          <p:cNvCxnSpPr>
            <a:cxnSpLocks/>
          </p:cNvCxnSpPr>
          <p:nvPr/>
        </p:nvCxnSpPr>
        <p:spPr>
          <a:xfrm flipH="1">
            <a:off x="7195840" y="3263425"/>
            <a:ext cx="3097341" cy="720718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804B0FF-3C15-4D3C-A84A-212C67964245}"/>
              </a:ext>
            </a:extLst>
          </p:cNvPr>
          <p:cNvSpPr/>
          <p:nvPr/>
        </p:nvSpPr>
        <p:spPr>
          <a:xfrm>
            <a:off x="6489153" y="4679081"/>
            <a:ext cx="1413375" cy="461675"/>
          </a:xfrm>
          <a:prstGeom prst="rect">
            <a:avLst/>
          </a:prstGeom>
          <a:solidFill>
            <a:srgbClr val="00B050"/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Ipilimumab/ nivolumab + 2 cycles carboplatin/paclitaxel 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7A03A92-F56E-4E18-B1B2-48A4D9C43019}"/>
              </a:ext>
            </a:extLst>
          </p:cNvPr>
          <p:cNvSpPr/>
          <p:nvPr/>
        </p:nvSpPr>
        <p:spPr>
          <a:xfrm>
            <a:off x="6714896" y="4032646"/>
            <a:ext cx="1043965" cy="461675"/>
          </a:xfrm>
          <a:prstGeom prst="rect">
            <a:avLst/>
          </a:prstGeom>
          <a:solidFill>
            <a:srgbClr val="00B050"/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/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72664864-9906-408B-8DCE-6AD3A4722C0D}"/>
              </a:ext>
            </a:extLst>
          </p:cNvPr>
          <p:cNvCxnSpPr>
            <a:cxnSpLocks/>
          </p:cNvCxnSpPr>
          <p:nvPr/>
        </p:nvCxnSpPr>
        <p:spPr>
          <a:xfrm>
            <a:off x="6756123" y="3287437"/>
            <a:ext cx="0" cy="1379510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D4F01B8F-BBDC-4545-B72B-2F00D9DCB83C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8944045" y="3265045"/>
            <a:ext cx="1340028" cy="991562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0907AECF-7EDE-4AC7-ABC7-2B3512CB7F03}"/>
              </a:ext>
            </a:extLst>
          </p:cNvPr>
          <p:cNvCxnSpPr>
            <a:cxnSpLocks/>
          </p:cNvCxnSpPr>
          <p:nvPr/>
        </p:nvCxnSpPr>
        <p:spPr>
          <a:xfrm flipH="1">
            <a:off x="7195840" y="3270878"/>
            <a:ext cx="3097341" cy="138451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755ADF0D-F296-44C6-B75D-B39B4CCB18AA}"/>
              </a:ext>
            </a:extLst>
          </p:cNvPr>
          <p:cNvCxnSpPr>
            <a:cxnSpLocks/>
          </p:cNvCxnSpPr>
          <p:nvPr/>
        </p:nvCxnSpPr>
        <p:spPr>
          <a:xfrm flipH="1">
            <a:off x="7303841" y="3267348"/>
            <a:ext cx="1507053" cy="141173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B6F3B4ED-3690-4772-838C-8480833E75ED}"/>
              </a:ext>
            </a:extLst>
          </p:cNvPr>
          <p:cNvCxnSpPr>
            <a:cxnSpLocks/>
          </p:cNvCxnSpPr>
          <p:nvPr/>
        </p:nvCxnSpPr>
        <p:spPr>
          <a:xfrm flipH="1">
            <a:off x="7303841" y="3287437"/>
            <a:ext cx="1507053" cy="70721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B84DBD7-7ABE-4DA2-A839-7DF1014BCCC8}"/>
              </a:ext>
            </a:extLst>
          </p:cNvPr>
          <p:cNvCxnSpPr>
            <a:cxnSpLocks/>
          </p:cNvCxnSpPr>
          <p:nvPr/>
        </p:nvCxnSpPr>
        <p:spPr>
          <a:xfrm>
            <a:off x="8810894" y="3277215"/>
            <a:ext cx="0" cy="98626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2AAB5A9-DFC8-4B84-97EF-64D416E4F421}"/>
              </a:ext>
            </a:extLst>
          </p:cNvPr>
          <p:cNvCxnSpPr>
            <a:cxnSpLocks/>
          </p:cNvCxnSpPr>
          <p:nvPr/>
        </p:nvCxnSpPr>
        <p:spPr>
          <a:xfrm>
            <a:off x="7366194" y="3277215"/>
            <a:ext cx="1411324" cy="979392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56B9F29F-4F33-4C1B-A3EB-C9B47AEEAA28}"/>
              </a:ext>
            </a:extLst>
          </p:cNvPr>
          <p:cNvCxnSpPr>
            <a:cxnSpLocks/>
          </p:cNvCxnSpPr>
          <p:nvPr/>
        </p:nvCxnSpPr>
        <p:spPr>
          <a:xfrm>
            <a:off x="7083947" y="3268321"/>
            <a:ext cx="0" cy="715822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0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2" grpId="0" animBg="1"/>
      <p:bldP spid="67" grpId="0" animBg="1"/>
      <p:bldP spid="97" grpId="0" animBg="1"/>
      <p:bldP spid="144" grpId="0" animBg="1"/>
      <p:bldP spid="145" grpId="0" animBg="1"/>
    </p:bldLst>
  </p:timing>
</p:sld>
</file>

<file path=ppt/theme/theme1.xml><?xml version="1.0" encoding="utf-8"?>
<a:theme xmlns:a="http://schemas.openxmlformats.org/drawingml/2006/main" name="1. Title Slide">
  <a:themeElements>
    <a:clrScheme name="Met Crusad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164"/>
      </a:accent1>
      <a:accent2>
        <a:srgbClr val="263B93"/>
      </a:accent2>
      <a:accent3>
        <a:srgbClr val="637BC8"/>
      </a:accent3>
      <a:accent4>
        <a:srgbClr val="DBE8FB"/>
      </a:accent4>
      <a:accent5>
        <a:srgbClr val="BA3732"/>
      </a:accent5>
      <a:accent6>
        <a:srgbClr val="FF9F28"/>
      </a:accent6>
      <a:hlink>
        <a:srgbClr val="4990FA"/>
      </a:hlink>
      <a:folHlink>
        <a:srgbClr val="0A6C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rusaders PowerPoint Template-v2" id="{160796E6-7EF7-F642-9705-3ACA16559141}" vid="{530BED40-E396-6A42-A856-060D66176397}"/>
    </a:ext>
  </a:extLst>
</a:theme>
</file>

<file path=ppt/theme/theme2.xml><?xml version="1.0" encoding="utf-8"?>
<a:theme xmlns:a="http://schemas.openxmlformats.org/drawingml/2006/main" name="2. Section Divider">
  <a:themeElements>
    <a:clrScheme name="Met Crusad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164"/>
      </a:accent1>
      <a:accent2>
        <a:srgbClr val="263B93"/>
      </a:accent2>
      <a:accent3>
        <a:srgbClr val="637BC8"/>
      </a:accent3>
      <a:accent4>
        <a:srgbClr val="DBE8FB"/>
      </a:accent4>
      <a:accent5>
        <a:srgbClr val="BA3732"/>
      </a:accent5>
      <a:accent6>
        <a:srgbClr val="FF9F28"/>
      </a:accent6>
      <a:hlink>
        <a:srgbClr val="4990FA"/>
      </a:hlink>
      <a:folHlink>
        <a:srgbClr val="0A6C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rusaders PowerPoint Template-v2" id="{160796E6-7EF7-F642-9705-3ACA16559141}" vid="{FE8F17E1-D409-5641-AAED-C6D8D2C97305}"/>
    </a:ext>
  </a:extLst>
</a:theme>
</file>

<file path=ppt/theme/theme3.xml><?xml version="1.0" encoding="utf-8"?>
<a:theme xmlns:a="http://schemas.openxmlformats.org/drawingml/2006/main" name="3. Content Slides">
  <a:themeElements>
    <a:clrScheme name="Met Crusad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164"/>
      </a:accent1>
      <a:accent2>
        <a:srgbClr val="263B93"/>
      </a:accent2>
      <a:accent3>
        <a:srgbClr val="637BC8"/>
      </a:accent3>
      <a:accent4>
        <a:srgbClr val="DBE8FB"/>
      </a:accent4>
      <a:accent5>
        <a:srgbClr val="BA3732"/>
      </a:accent5>
      <a:accent6>
        <a:srgbClr val="FF9F28"/>
      </a:accent6>
      <a:hlink>
        <a:srgbClr val="4990FA"/>
      </a:hlink>
      <a:folHlink>
        <a:srgbClr val="0A6C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rusaders PowerPoint Template-v2" id="{160796E6-7EF7-F642-9705-3ACA16559141}" vid="{A6ABD103-AF3C-1047-A279-BE8D3E86EFD0}"/>
    </a:ext>
  </a:extLst>
</a:theme>
</file>

<file path=ppt/theme/theme4.xml><?xml version="1.0" encoding="utf-8"?>
<a:theme xmlns:a="http://schemas.openxmlformats.org/drawingml/2006/main" name="4. Content Slides w/Subhead">
  <a:themeElements>
    <a:clrScheme name="Met Crusad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164"/>
      </a:accent1>
      <a:accent2>
        <a:srgbClr val="263B93"/>
      </a:accent2>
      <a:accent3>
        <a:srgbClr val="637BC8"/>
      </a:accent3>
      <a:accent4>
        <a:srgbClr val="DBE8FB"/>
      </a:accent4>
      <a:accent5>
        <a:srgbClr val="BA3732"/>
      </a:accent5>
      <a:accent6>
        <a:srgbClr val="FF9F28"/>
      </a:accent6>
      <a:hlink>
        <a:srgbClr val="4990FA"/>
      </a:hlink>
      <a:folHlink>
        <a:srgbClr val="0A6C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rusaders PowerPoint Template-v2" id="{160796E6-7EF7-F642-9705-3ACA16559141}" vid="{257CAFD4-8EF9-B54F-B144-8EAE1DB3FAAB}"/>
    </a:ext>
  </a:extLst>
</a:theme>
</file>

<file path=ppt/theme/theme5.xml><?xml version="1.0" encoding="utf-8"?>
<a:theme xmlns:a="http://schemas.openxmlformats.org/drawingml/2006/main" name="5. Full screen image">
  <a:themeElements>
    <a:clrScheme name="Met Crusad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164"/>
      </a:accent1>
      <a:accent2>
        <a:srgbClr val="263B93"/>
      </a:accent2>
      <a:accent3>
        <a:srgbClr val="637BC8"/>
      </a:accent3>
      <a:accent4>
        <a:srgbClr val="DBE8FB"/>
      </a:accent4>
      <a:accent5>
        <a:srgbClr val="BA3732"/>
      </a:accent5>
      <a:accent6>
        <a:srgbClr val="FF9F28"/>
      </a:accent6>
      <a:hlink>
        <a:srgbClr val="4990FA"/>
      </a:hlink>
      <a:folHlink>
        <a:srgbClr val="0A6C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rusaders PowerPoint Template-v2" id="{160796E6-7EF7-F642-9705-3ACA16559141}" vid="{16F26CDA-DF09-6C44-8C84-6A225722E8AE}"/>
    </a:ext>
  </a:extLst>
</a:theme>
</file>

<file path=ppt/theme/theme6.xml><?xml version="1.0" encoding="utf-8"?>
<a:theme xmlns:a="http://schemas.openxmlformats.org/drawingml/2006/main" name="6. Testimonial Slide">
  <a:themeElements>
    <a:clrScheme name="Met Crusad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164"/>
      </a:accent1>
      <a:accent2>
        <a:srgbClr val="263B93"/>
      </a:accent2>
      <a:accent3>
        <a:srgbClr val="637BC8"/>
      </a:accent3>
      <a:accent4>
        <a:srgbClr val="DBE8FB"/>
      </a:accent4>
      <a:accent5>
        <a:srgbClr val="BA3732"/>
      </a:accent5>
      <a:accent6>
        <a:srgbClr val="FF9F28"/>
      </a:accent6>
      <a:hlink>
        <a:srgbClr val="4990FA"/>
      </a:hlink>
      <a:folHlink>
        <a:srgbClr val="0A6C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rusaders PowerPoint Template-v2" id="{160796E6-7EF7-F642-9705-3ACA16559141}" vid="{A21F5683-AC5E-E549-BBC9-F49CE933D6A3}"/>
    </a:ext>
  </a:extLst>
</a:theme>
</file>

<file path=ppt/theme/theme7.xml><?xml version="1.0" encoding="utf-8"?>
<a:theme xmlns:a="http://schemas.openxmlformats.org/drawingml/2006/main" name="7. Closing Slide">
  <a:themeElements>
    <a:clrScheme name="Met Crusad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164"/>
      </a:accent1>
      <a:accent2>
        <a:srgbClr val="263B93"/>
      </a:accent2>
      <a:accent3>
        <a:srgbClr val="637BC8"/>
      </a:accent3>
      <a:accent4>
        <a:srgbClr val="DBE8FB"/>
      </a:accent4>
      <a:accent5>
        <a:srgbClr val="BA3732"/>
      </a:accent5>
      <a:accent6>
        <a:srgbClr val="FF9F28"/>
      </a:accent6>
      <a:hlink>
        <a:srgbClr val="4990FA"/>
      </a:hlink>
      <a:folHlink>
        <a:srgbClr val="0A6C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rusaders PowerPoint Template-v2" id="{160796E6-7EF7-F642-9705-3ACA16559141}" vid="{4F4CAEE6-0662-314F-BA36-F4356534DD6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912</TotalTime>
  <Words>1762</Words>
  <Application>Microsoft Macintosh PowerPoint</Application>
  <PresentationFormat>Widescreen</PresentationFormat>
  <Paragraphs>298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Arial Narrow</vt:lpstr>
      <vt:lpstr>Calibri</vt:lpstr>
      <vt:lpstr>Century Gothic</vt:lpstr>
      <vt:lpstr>Georgia</vt:lpstr>
      <vt:lpstr>Helvetica</vt:lpstr>
      <vt:lpstr>Wingdings</vt:lpstr>
      <vt:lpstr>1. Title Slide</vt:lpstr>
      <vt:lpstr>2. Section Divider</vt:lpstr>
      <vt:lpstr>3. Content Slides</vt:lpstr>
      <vt:lpstr>4. Content Slides w/Subhead</vt:lpstr>
      <vt:lpstr>5. Full screen image</vt:lpstr>
      <vt:lpstr>6. Testimonial Slide</vt:lpstr>
      <vt:lpstr>7. Closing Slide</vt:lpstr>
      <vt:lpstr>Treatment Options Beyond MET Targeted Therapy</vt:lpstr>
      <vt:lpstr>METex14 as an oncogene driver in lung cancer </vt:lpstr>
      <vt:lpstr>FDA approved MET therapies</vt:lpstr>
      <vt:lpstr>Type I MET inhibitors in MET exon 14 skipping</vt:lpstr>
      <vt:lpstr>PowerPoint Presentation</vt:lpstr>
      <vt:lpstr>PowerPoint Presentation</vt:lpstr>
      <vt:lpstr>PowerPoint Presentation</vt:lpstr>
      <vt:lpstr>PowerPoint Presentation</vt:lpstr>
      <vt:lpstr>Potential post MET TK inhibitor therapy for MET ex14 NSCLC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Conflict of Interest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Newly approved therapies for METex14 and METamp lung cancers</dc:title>
  <dc:subject/>
  <dc:creator>Microsoft Office User</dc:creator>
  <cp:keywords/>
  <dc:description/>
  <cp:lastModifiedBy>John Hallick</cp:lastModifiedBy>
  <cp:revision>55</cp:revision>
  <dcterms:created xsi:type="dcterms:W3CDTF">2021-03-03T18:30:03Z</dcterms:created>
  <dcterms:modified xsi:type="dcterms:W3CDTF">2021-06-27T20:32:28Z</dcterms:modified>
  <cp:category/>
</cp:coreProperties>
</file>